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10287000" cx="18288000"/>
  <p:notesSz cx="6858000" cy="9144000"/>
  <p:embeddedFontLst>
    <p:embeddedFont>
      <p:font typeface="Montserrat"/>
      <p:regular r:id="rId86"/>
      <p:bold r:id="rId87"/>
      <p:italic r:id="rId88"/>
      <p:boldItalic r:id="rId89"/>
    </p:embeddedFont>
    <p:embeddedFont>
      <p:font typeface="Yeseva One"/>
      <p:regular r:id="rId90"/>
    </p:embeddedFont>
    <p:embeddedFont>
      <p:font typeface="Nunito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95" roundtripDataSignature="AMtx7mjvubAgCCZ+JkKlQiu4/TSecdlF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78DEAE-1294-4754-8D29-6F3B284CC439}">
  <a:tblStyle styleId="{6F78DEAE-1294-4754-8D29-6F3B284CC439}"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F1F5"/>
          </a:solidFill>
        </a:fill>
      </a:tcStyle>
    </a:wholeTbl>
    <a:band1H>
      <a:tcTxStyle/>
      <a:tcStyle>
        <a:fill>
          <a:solidFill>
            <a:srgbClr val="CEE2EA"/>
          </a:solidFill>
        </a:fill>
      </a:tcStyle>
    </a:band1H>
    <a:band2H>
      <a:tcTxStyle/>
    </a:band2H>
    <a:band1V>
      <a:tcTxStyle/>
      <a:tcStyle>
        <a:fill>
          <a:solidFill>
            <a:srgbClr val="CEE2EA"/>
          </a:solidFill>
        </a:fill>
      </a:tcStyle>
    </a:band1V>
    <a:band2V>
      <a:tcTxStyle/>
    </a:band2V>
    <a:lastCol>
      <a:tcTxStyle b="on" i="off">
        <a:font>
          <a:latin typeface="Calibri"/>
          <a:ea typeface="Calibri"/>
          <a:cs typeface="Calibri"/>
        </a:font>
        <a:schemeClr val="lt1"/>
      </a:tcTxStyle>
      <a:tcStyle>
        <a:fill>
          <a:solidFill>
            <a:schemeClr val="accent5"/>
          </a:solidFill>
        </a:fill>
      </a:tcStyle>
    </a:lastCol>
    <a:firstCol>
      <a:tcTxStyle b="on" i="off">
        <a:font>
          <a:latin typeface="Calibri"/>
          <a:ea typeface="Calibri"/>
          <a:cs typeface="Calibri"/>
        </a:font>
        <a:schemeClr val="lt1"/>
      </a:tcTxStyle>
      <a:tcStyle>
        <a:fill>
          <a:solidFill>
            <a:schemeClr val="accent5"/>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5"/>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Montserrat-regular.fntdata"/><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font" Target="fonts/Montserrat-italic.fntdata"/><Relationship Id="rId43" Type="http://schemas.openxmlformats.org/officeDocument/2006/relationships/slide" Target="slides/slide37.xml"/><Relationship Id="rId87" Type="http://schemas.openxmlformats.org/officeDocument/2006/relationships/font" Target="fonts/Montserrat-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Montserrat-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95" Type="http://customschemas.google.com/relationships/presentationmetadata" Target="metadata"/><Relationship Id="rId50" Type="http://schemas.openxmlformats.org/officeDocument/2006/relationships/slide" Target="slides/slide44.xml"/><Relationship Id="rId94" Type="http://schemas.openxmlformats.org/officeDocument/2006/relationships/font" Target="fonts/NunitoSans-boldItalic.fntdata"/><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NunitoSans-regular.fntdata"/><Relationship Id="rId90" Type="http://schemas.openxmlformats.org/officeDocument/2006/relationships/font" Target="fonts/YesevaOne-regular.fntdata"/><Relationship Id="rId93" Type="http://schemas.openxmlformats.org/officeDocument/2006/relationships/font" Target="fonts/NunitoSans-italic.fntdata"/><Relationship Id="rId92" Type="http://schemas.openxmlformats.org/officeDocument/2006/relationships/font" Target="fonts/NunitoSans-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3" name="Google Shape;55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4" name="Google Shape;554;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1" name="Google Shape;58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5" name="Google Shape;64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2" name="Google Shape;80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457200" lvl="0" marL="0" rtl="0" algn="just">
              <a:lnSpc>
                <a:spcPct val="150000"/>
              </a:lnSpc>
              <a:spcBef>
                <a:spcPts val="0"/>
              </a:spcBef>
              <a:spcAft>
                <a:spcPts val="0"/>
              </a:spcAft>
              <a:buNone/>
            </a:pPr>
            <a:r>
              <a:rPr lang="en-US" sz="1800">
                <a:latin typeface="Times New Roman"/>
                <a:ea typeface="Times New Roman"/>
                <a:cs typeface="Times New Roman"/>
                <a:sym typeface="Times New Roman"/>
              </a:rPr>
              <a:t>- Nguồn cung cấp kiến thức cho HS: Tiến hành thí nghiệm, HS sử dụng video làm nguồn tham khảo thực hành, quan sát từ khâu chuẩn bị đến cách thức tiến hành và giải thích kết quả.</a:t>
            </a:r>
            <a:endParaRPr sz="1800">
              <a:latin typeface="Arial"/>
              <a:ea typeface="Arial"/>
              <a:cs typeface="Arial"/>
              <a:sym typeface="Arial"/>
            </a:endParaRPr>
          </a:p>
          <a:p>
            <a:pPr indent="457200" lvl="0" marL="0" rtl="0" algn="just">
              <a:lnSpc>
                <a:spcPct val="150000"/>
              </a:lnSpc>
              <a:spcBef>
                <a:spcPts val="0"/>
              </a:spcBef>
              <a:spcAft>
                <a:spcPts val="0"/>
              </a:spcAft>
              <a:buNone/>
            </a:pPr>
            <a:r>
              <a:rPr lang="en-US" sz="1800">
                <a:latin typeface="Times New Roman"/>
                <a:ea typeface="Times New Roman"/>
                <a:cs typeface="Times New Roman"/>
                <a:sym typeface="Times New Roman"/>
              </a:rPr>
              <a:t>- Phương tiện tổ chức các hoạt động tích cực cho HS: Việc sử dụng video trong dạy học thực hành là phương pháp trực quan cho phép HS quan sát quá trình thí nghiệm. Bên cạnh đó, video thực hành có tính lí thuyết cao hơn so với các phương pháp thuyết trình, diễn giảng.</a:t>
            </a:r>
            <a:endParaRPr sz="1800">
              <a:latin typeface="Arial"/>
              <a:ea typeface="Arial"/>
              <a:cs typeface="Arial"/>
              <a:sym typeface="Arial"/>
            </a:endParaRPr>
          </a:p>
          <a:p>
            <a:pPr indent="457200" lvl="0" marL="0" rtl="0" algn="just">
              <a:lnSpc>
                <a:spcPct val="150000"/>
              </a:lnSpc>
              <a:spcBef>
                <a:spcPts val="0"/>
              </a:spcBef>
              <a:spcAft>
                <a:spcPts val="0"/>
              </a:spcAft>
              <a:buNone/>
            </a:pPr>
            <a:r>
              <a:rPr lang="en-US" sz="1800">
                <a:latin typeface="Times New Roman"/>
                <a:ea typeface="Times New Roman"/>
                <a:cs typeface="Times New Roman"/>
                <a:sym typeface="Times New Roman"/>
              </a:rPr>
              <a:t>- Cầu nối giữa lí thuyết và thực tiễn: Sử dụng video thực hành GV có thể lồng ghép vào nội dung kiến thức lí thuyết để tăng hiệu quả học tập và thu hút sự chú ý của HS.</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803" name="Google Shape;80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8" name="Google Shape;83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9" name="Google Shape;839;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0" name="Google Shape;90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3" name="Google Shape;91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4" name="Google Shape;91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1" name="Google Shape;95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5" name="Google Shape;975;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6" name="Google Shape;986;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8" name="Google Shape;99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9" name="Google Shape;999;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1" name="Google Shape;1011;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2" name="Google Shape;1022;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5" name="Google Shape;103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8" name="Google Shape;105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0" name="Google Shape;1070;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2" name="Google Shape;108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3" name="Google Shape;108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4" name="Google Shape;109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1" name="Google Shape;1111;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6" name="Google Shape;1126;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Times New Roman"/>
              <a:buNone/>
            </a:pPr>
            <a:r>
              <a:rPr lang="en-US" sz="1800">
                <a:latin typeface="Times New Roman"/>
                <a:ea typeface="Times New Roman"/>
                <a:cs typeface="Times New Roman"/>
                <a:sym typeface="Times New Roman"/>
              </a:rPr>
              <a:t>Nội dung chủ đề được thiết kế theo con đường diễn dịch, trình bày khái quát về cảm ứng và vai trò của cảm ứng, sau đó chứng minh tính cảm ứng ở thực vật, động vật và những kiến thức lí thuyết đó được chứng minh thông qua hoạt động thực hành.Với cách thiết kế đó, phù hợp với logic nhận thức của HS, thuận lợi cho HS tìm tòi và khám phá kiến thức thông qua phương pháp trực quan kết hợp với phương pháp thực hành.</a:t>
            </a:r>
            <a:endParaRPr sz="1800">
              <a:latin typeface="Arial"/>
              <a:ea typeface="Arial"/>
              <a:cs typeface="Arial"/>
              <a:sym typeface="Arial"/>
            </a:endParaRPr>
          </a:p>
          <a:p>
            <a:pPr indent="0" lvl="0" marL="0" rtl="0" algn="l">
              <a:spcBef>
                <a:spcPts val="0"/>
              </a:spcBef>
              <a:spcAft>
                <a:spcPts val="0"/>
              </a:spcAft>
              <a:buNone/>
            </a:pPr>
            <a:r>
              <a:t/>
            </a:r>
            <a:endParaRPr/>
          </a:p>
        </p:txBody>
      </p:sp>
      <p:sp>
        <p:nvSpPr>
          <p:cNvPr id="1145" name="Google Shape;114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7" name="Google Shape;1167;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8" name="Google Shape;1168;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1" name="Google Shape;119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4" name="Google Shape;1214;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3" name="Google Shape;127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5" name="Google Shape;131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7" name="Google Shape;1327;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9" name="Google Shape;133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3" name="Google Shape;1353;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2" name="Google Shape;1372;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3" name="Google Shape;1373;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6" name="Google Shape;138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7" name="Google Shape;138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9" name="Google Shape;1399;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4" name="Google Shape;1414;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5" name="Google Shape;1425;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6" name="Google Shape;1426;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0" name="Google Shape;1440;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1" name="Google Shape;1441;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8" name="Google Shape;1458;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9" name="Google Shape;1459;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0" name="Google Shape;1470;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1" name="Google Shape;1471;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3" name="Google Shape;1483;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6" name="Google Shape;149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7" name="Google Shape;1527;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8" name="Google Shape;1528;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0" name="Google Shape;1540;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1" name="Google Shape;1541;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3" name="Google Shape;1553;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4" name="Google Shape;1554;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8" name="Google Shape;1568;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3" name="Google Shape;158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7" name="Google Shape;1617;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8" name="Google Shape;1618;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2" name="Google Shape;1632;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4" name="Google Shape;1644;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6" name="Google Shape;165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 name="Google Shape;29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8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8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8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9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90"/>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9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91"/>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1"/>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9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8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8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2" name="Google Shape;22;p8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8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8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8" name="Google Shape;28;p8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8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8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8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8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8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8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8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8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8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8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8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8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8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8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8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8"/>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8"/>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88"/>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8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9"/>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89"/>
          <p:cNvSpPr/>
          <p:nvPr>
            <p:ph idx="2" type="pic"/>
          </p:nvPr>
        </p:nvSpPr>
        <p:spPr>
          <a:xfrm>
            <a:off x="1792288" y="612775"/>
            <a:ext cx="5486400" cy="4114800"/>
          </a:xfrm>
          <a:prstGeom prst="rect">
            <a:avLst/>
          </a:prstGeom>
          <a:noFill/>
          <a:ln>
            <a:noFill/>
          </a:ln>
        </p:spPr>
      </p:sp>
      <p:sp>
        <p:nvSpPr>
          <p:cNvPr id="68" name="Google Shape;68;p89"/>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8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8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13.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38.png"/><Relationship Id="rId5"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7.jpg"/><Relationship Id="rId6"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6.png"/><Relationship Id="rId6"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6.png"/><Relationship Id="rId9" Type="http://schemas.openxmlformats.org/officeDocument/2006/relationships/image" Target="../media/image1.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36.png"/><Relationship Id="rId8"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6.png"/><Relationship Id="rId11" Type="http://schemas.openxmlformats.org/officeDocument/2006/relationships/image" Target="../media/image30.png"/><Relationship Id="rId10" Type="http://schemas.openxmlformats.org/officeDocument/2006/relationships/image" Target="../media/image33.png"/><Relationship Id="rId12" Type="http://schemas.openxmlformats.org/officeDocument/2006/relationships/image" Target="../media/image1.png"/><Relationship Id="rId9"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51.png"/><Relationship Id="rId7" Type="http://schemas.openxmlformats.org/officeDocument/2006/relationships/image" Target="../media/image29.png"/><Relationship Id="rId8"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8.jpg"/><Relationship Id="rId6" Type="http://schemas.openxmlformats.org/officeDocument/2006/relationships/image" Target="../media/image31.jpg"/><Relationship Id="rId7" Type="http://schemas.openxmlformats.org/officeDocument/2006/relationships/image" Target="../media/image3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6.png"/><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20.png"/><Relationship Id="rId6" Type="http://schemas.openxmlformats.org/officeDocument/2006/relationships/image" Target="../media/image6.png"/><Relationship Id="rId7"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3.jpg"/><Relationship Id="rId4" Type="http://schemas.openxmlformats.org/officeDocument/2006/relationships/image" Target="../media/image97.png"/><Relationship Id="rId5" Type="http://schemas.openxmlformats.org/officeDocument/2006/relationships/image" Target="../media/image85.png"/><Relationship Id="rId6"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0.png"/><Relationship Id="rId6"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0.png"/><Relationship Id="rId6" Type="http://schemas.openxmlformats.org/officeDocument/2006/relationships/image" Target="../media/image8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7.png"/><Relationship Id="rId6" Type="http://schemas.openxmlformats.org/officeDocument/2006/relationships/image" Target="../media/image67.jpg"/><Relationship Id="rId7" Type="http://schemas.openxmlformats.org/officeDocument/2006/relationships/image" Target="../media/image66.png"/><Relationship Id="rId8"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86.png"/><Relationship Id="rId6" Type="http://schemas.openxmlformats.org/officeDocument/2006/relationships/image" Target="../media/image8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3.png"/><Relationship Id="rId6"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0.png"/><Relationship Id="rId6" Type="http://schemas.openxmlformats.org/officeDocument/2006/relationships/image" Target="../media/image89.png"/><Relationship Id="rId7"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pn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pn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3.png"/><Relationship Id="rId6"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6.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69.png"/><Relationship Id="rId6"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3.png"/><Relationship Id="rId6"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7.png"/><Relationship Id="rId6"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2.jpg"/><Relationship Id="rId4" Type="http://schemas.openxmlformats.org/officeDocument/2006/relationships/image" Target="../media/image14.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91.png"/><Relationship Id="rId6" Type="http://schemas.openxmlformats.org/officeDocument/2006/relationships/image" Target="../media/image95.png"/><Relationship Id="rId7" Type="http://schemas.openxmlformats.org/officeDocument/2006/relationships/image" Target="../media/image9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pn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89" name="Google Shape;89;p1"/>
          <p:cNvSpPr txBox="1"/>
          <p:nvPr/>
        </p:nvSpPr>
        <p:spPr>
          <a:xfrm>
            <a:off x="12459" y="3038599"/>
            <a:ext cx="18634534" cy="2013372"/>
          </a:xfrm>
          <a:prstGeom prst="rect">
            <a:avLst/>
          </a:prstGeom>
          <a:noFill/>
          <a:ln>
            <a:noFill/>
          </a:ln>
        </p:spPr>
        <p:txBody>
          <a:bodyPr anchorCtr="0" anchor="t" bIns="0" lIns="0" spcFirstLastPara="1" rIns="0" wrap="square" tIns="0">
            <a:spAutoFit/>
          </a:bodyPr>
          <a:lstStyle/>
          <a:p>
            <a:pPr indent="0" lvl="0" marL="0" marR="0" rtl="0" algn="ctr">
              <a:lnSpc>
                <a:spcPct val="75625"/>
              </a:lnSpc>
              <a:spcBef>
                <a:spcPts val="0"/>
              </a:spcBef>
              <a:spcAft>
                <a:spcPts val="0"/>
              </a:spcAft>
              <a:buNone/>
            </a:pPr>
            <a:r>
              <a:rPr b="1" i="0" lang="en-US" sz="8000" u="none" cap="none" strike="noStrike">
                <a:solidFill>
                  <a:srgbClr val="17365D"/>
                </a:solidFill>
                <a:latin typeface="Arial"/>
                <a:ea typeface="Arial"/>
                <a:cs typeface="Arial"/>
                <a:sym typeface="Arial"/>
              </a:rPr>
              <a:t>BÁO CÁO </a:t>
            </a:r>
            <a:endParaRPr/>
          </a:p>
          <a:p>
            <a:pPr indent="0" lvl="0" marL="0" marR="0" rtl="0" algn="ctr">
              <a:spcBef>
                <a:spcPts val="0"/>
              </a:spcBef>
              <a:spcAft>
                <a:spcPts val="0"/>
              </a:spcAft>
              <a:buNone/>
            </a:pPr>
            <a:r>
              <a:rPr b="1" i="0" lang="en-US" sz="8000" u="none" cap="none" strike="noStrike">
                <a:solidFill>
                  <a:srgbClr val="17365D"/>
                </a:solidFill>
                <a:latin typeface="Arial"/>
                <a:ea typeface="Arial"/>
                <a:cs typeface="Arial"/>
                <a:sym typeface="Arial"/>
              </a:rPr>
              <a:t>KHÓA LUẬN TỐT NGHIỆP</a:t>
            </a:r>
            <a:endParaRPr/>
          </a:p>
        </p:txBody>
      </p:sp>
      <p:sp>
        <p:nvSpPr>
          <p:cNvPr id="90" name="Google Shape;90;p1"/>
          <p:cNvSpPr/>
          <p:nvPr/>
        </p:nvSpPr>
        <p:spPr>
          <a:xfrm rot="-1922778">
            <a:off x="14124158" y="7395546"/>
            <a:ext cx="4857208" cy="2442630"/>
          </a:xfrm>
          <a:custGeom>
            <a:rect b="b" l="l" r="r" t="t"/>
            <a:pathLst>
              <a:path extrusionOk="0" h="4114800" w="5863057">
                <a:moveTo>
                  <a:pt x="5863057" y="4114800"/>
                </a:moveTo>
                <a:lnTo>
                  <a:pt x="0" y="4114800"/>
                </a:lnTo>
                <a:lnTo>
                  <a:pt x="0" y="0"/>
                </a:lnTo>
                <a:lnTo>
                  <a:pt x="5863057" y="0"/>
                </a:lnTo>
                <a:lnTo>
                  <a:pt x="5863057" y="4114800"/>
                </a:lnTo>
                <a:close/>
              </a:path>
            </a:pathLst>
          </a:custGeom>
          <a:blipFill rotWithShape="1">
            <a:blip r:embed="rId4">
              <a:alphaModFix/>
            </a:blip>
            <a:stretch>
              <a:fillRect b="0" l="0" r="0" t="0"/>
            </a:stretch>
          </a:blipFill>
          <a:ln>
            <a:noFill/>
          </a:ln>
        </p:spPr>
      </p:sp>
      <p:sp>
        <p:nvSpPr>
          <p:cNvPr id="91" name="Google Shape;91;p1"/>
          <p:cNvSpPr/>
          <p:nvPr/>
        </p:nvSpPr>
        <p:spPr>
          <a:xfrm rot="8979505">
            <a:off x="8854681" y="8720084"/>
            <a:ext cx="5204132" cy="2377447"/>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4">
              <a:alphaModFix/>
            </a:blip>
            <a:stretch>
              <a:fillRect b="0" l="0" r="0" t="0"/>
            </a:stretch>
          </a:blipFill>
          <a:ln>
            <a:noFill/>
          </a:ln>
        </p:spPr>
      </p:sp>
      <p:sp>
        <p:nvSpPr>
          <p:cNvPr id="92" name="Google Shape;92;p1"/>
          <p:cNvSpPr txBox="1"/>
          <p:nvPr/>
        </p:nvSpPr>
        <p:spPr>
          <a:xfrm>
            <a:off x="5334000" y="6506477"/>
            <a:ext cx="11512835" cy="1477328"/>
          </a:xfrm>
          <a:prstGeom prst="rect">
            <a:avLst/>
          </a:prstGeom>
          <a:noFill/>
          <a:ln>
            <a:noFill/>
          </a:ln>
        </p:spPr>
        <p:txBody>
          <a:bodyPr anchorCtr="0" anchor="t" bIns="0" lIns="0" spcFirstLastPara="1" rIns="0" wrap="square" tIns="0">
            <a:spAutoFit/>
          </a:bodyPr>
          <a:lstStyle/>
          <a:p>
            <a:pPr indent="0" lvl="0" marL="0" marR="0" rtl="0" algn="just">
              <a:lnSpc>
                <a:spcPct val="189062"/>
              </a:lnSpc>
              <a:spcBef>
                <a:spcPts val="0"/>
              </a:spcBef>
              <a:spcAft>
                <a:spcPts val="0"/>
              </a:spcAft>
              <a:buNone/>
            </a:pPr>
            <a:r>
              <a:rPr b="1" i="0" lang="en-US" sz="3200" u="none" cap="none" strike="noStrike">
                <a:solidFill>
                  <a:srgbClr val="17365D"/>
                </a:solidFill>
                <a:latin typeface="Calibri"/>
                <a:ea typeface="Calibri"/>
                <a:cs typeface="Calibri"/>
                <a:sym typeface="Calibri"/>
              </a:rPr>
              <a:t>Sinh viên thực hiện: </a:t>
            </a:r>
            <a:r>
              <a:rPr b="0" i="0" lang="en-US" sz="3200" u="none" cap="none" strike="noStrike">
                <a:solidFill>
                  <a:srgbClr val="17365D"/>
                </a:solidFill>
                <a:latin typeface="Calibri"/>
                <a:ea typeface="Calibri"/>
                <a:cs typeface="Calibri"/>
                <a:sym typeface="Calibri"/>
              </a:rPr>
              <a:t>Nguyễn Thị Tú Anh</a:t>
            </a:r>
            <a:endParaRPr/>
          </a:p>
          <a:p>
            <a:pPr indent="0" lvl="0" marL="0" marR="0" rtl="0" algn="just">
              <a:lnSpc>
                <a:spcPct val="189062"/>
              </a:lnSpc>
              <a:spcBef>
                <a:spcPts val="0"/>
              </a:spcBef>
              <a:spcAft>
                <a:spcPts val="0"/>
              </a:spcAft>
              <a:buNone/>
            </a:pPr>
            <a:r>
              <a:rPr b="1" i="0" lang="en-US" sz="3200" u="none" cap="none" strike="noStrike">
                <a:solidFill>
                  <a:srgbClr val="17365D"/>
                </a:solidFill>
                <a:latin typeface="Calibri"/>
                <a:ea typeface="Calibri"/>
                <a:cs typeface="Calibri"/>
                <a:sym typeface="Calibri"/>
              </a:rPr>
              <a:t>Người hướng dẫn khoa học: </a:t>
            </a:r>
            <a:r>
              <a:rPr b="0" i="0" lang="en-US" sz="3200" u="none" cap="none" strike="noStrike">
                <a:solidFill>
                  <a:srgbClr val="17365D"/>
                </a:solidFill>
                <a:latin typeface="Calibri"/>
                <a:ea typeface="Calibri"/>
                <a:cs typeface="Calibri"/>
                <a:sym typeface="Calibri"/>
              </a:rPr>
              <a:t>PGS. TS. Nguyễn Văn Hiền</a:t>
            </a:r>
            <a:endParaRPr/>
          </a:p>
        </p:txBody>
      </p:sp>
      <p:sp>
        <p:nvSpPr>
          <p:cNvPr id="93" name="Google Shape;93;p1"/>
          <p:cNvSpPr/>
          <p:nvPr/>
        </p:nvSpPr>
        <p:spPr>
          <a:xfrm>
            <a:off x="16687800" y="-1"/>
            <a:ext cx="1555613" cy="1490352"/>
          </a:xfrm>
          <a:prstGeom prst="flowChartConnector">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44587" y="-1"/>
            <a:ext cx="1479413" cy="1490352"/>
          </a:xfrm>
          <a:prstGeom prst="flowChartConnector">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txBox="1"/>
          <p:nvPr/>
        </p:nvSpPr>
        <p:spPr>
          <a:xfrm>
            <a:off x="44587" y="158221"/>
            <a:ext cx="18634534" cy="123110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4000">
                <a:solidFill>
                  <a:srgbClr val="3B6492"/>
                </a:solidFill>
                <a:latin typeface="Arial"/>
                <a:ea typeface="Arial"/>
                <a:cs typeface="Arial"/>
                <a:sym typeface="Arial"/>
              </a:rPr>
              <a:t>TRƯỜNG ĐẠI HỌC SƯ PHẠM HÀ NỘI</a:t>
            </a:r>
            <a:endParaRPr sz="4000">
              <a:solidFill>
                <a:srgbClr val="3B6492"/>
              </a:solidFill>
              <a:latin typeface="Arial"/>
              <a:ea typeface="Arial"/>
              <a:cs typeface="Arial"/>
              <a:sym typeface="Arial"/>
            </a:endParaRPr>
          </a:p>
          <a:p>
            <a:pPr indent="0" lvl="0" marL="0" marR="0" rtl="0" algn="ctr">
              <a:spcBef>
                <a:spcPts val="0"/>
              </a:spcBef>
              <a:spcAft>
                <a:spcPts val="0"/>
              </a:spcAft>
              <a:buNone/>
            </a:pPr>
            <a:r>
              <a:rPr lang="en-US" sz="4000">
                <a:solidFill>
                  <a:srgbClr val="3B6492"/>
                </a:solidFill>
                <a:latin typeface="Arial"/>
                <a:ea typeface="Arial"/>
                <a:cs typeface="Arial"/>
                <a:sym typeface="Arial"/>
              </a:rPr>
              <a:t>KHOA SINH HỌC</a:t>
            </a:r>
            <a:endParaRPr sz="4000">
              <a:solidFill>
                <a:srgbClr val="3B6492"/>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332" name="Google Shape;332;p10"/>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333" name="Google Shape;333;p10"/>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 name="Google Shape;334;p1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335" name="Google Shape;335;p1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0"/>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337" name="Google Shape;337;p10"/>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338" name="Google Shape;338;p10"/>
          <p:cNvSpPr txBox="1"/>
          <p:nvPr/>
        </p:nvSpPr>
        <p:spPr>
          <a:xfrm>
            <a:off x="-7856428" y="2453996"/>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339" name="Google Shape;339;p10"/>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340" name="Google Shape;340;p10"/>
          <p:cNvSpPr/>
          <p:nvPr/>
        </p:nvSpPr>
        <p:spPr>
          <a:xfrm>
            <a:off x="-10208870" y="262167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341" name="Google Shape;341;p10"/>
          <p:cNvSpPr txBox="1"/>
          <p:nvPr/>
        </p:nvSpPr>
        <p:spPr>
          <a:xfrm>
            <a:off x="-7856428" y="3282735"/>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342" name="Google Shape;342;p10"/>
          <p:cNvSpPr/>
          <p:nvPr/>
        </p:nvSpPr>
        <p:spPr>
          <a:xfrm>
            <a:off x="-10218626" y="349741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343" name="Google Shape;343;p10"/>
          <p:cNvSpPr txBox="1"/>
          <p:nvPr/>
        </p:nvSpPr>
        <p:spPr>
          <a:xfrm>
            <a:off x="-7832982" y="4172796"/>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344" name="Google Shape;344;p10"/>
          <p:cNvSpPr/>
          <p:nvPr/>
        </p:nvSpPr>
        <p:spPr>
          <a:xfrm>
            <a:off x="-10230350" y="440267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345" name="Google Shape;345;p10"/>
          <p:cNvSpPr txBox="1"/>
          <p:nvPr/>
        </p:nvSpPr>
        <p:spPr>
          <a:xfrm>
            <a:off x="1716637" y="1509203"/>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Đối tượng và khách thể nghiên cứu</a:t>
            </a:r>
            <a:endParaRPr/>
          </a:p>
        </p:txBody>
      </p:sp>
      <p:sp>
        <p:nvSpPr>
          <p:cNvPr id="346" name="Google Shape;346;p10"/>
          <p:cNvSpPr/>
          <p:nvPr/>
        </p:nvSpPr>
        <p:spPr>
          <a:xfrm>
            <a:off x="-645562" y="169611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347" name="Google Shape;347;p10"/>
          <p:cNvSpPr txBox="1"/>
          <p:nvPr/>
        </p:nvSpPr>
        <p:spPr>
          <a:xfrm>
            <a:off x="-7809534" y="6266107"/>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348" name="Google Shape;348;p10"/>
          <p:cNvSpPr/>
          <p:nvPr/>
        </p:nvSpPr>
        <p:spPr>
          <a:xfrm>
            <a:off x="-10148930" y="648103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349" name="Google Shape;349;p10"/>
          <p:cNvSpPr txBox="1"/>
          <p:nvPr/>
        </p:nvSpPr>
        <p:spPr>
          <a:xfrm>
            <a:off x="-7803673" y="7254777"/>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350" name="Google Shape;350;p10"/>
          <p:cNvSpPr/>
          <p:nvPr/>
        </p:nvSpPr>
        <p:spPr>
          <a:xfrm>
            <a:off x="-10148930" y="745450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351" name="Google Shape;351;p10"/>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352" name="Google Shape;352;p10"/>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grpSp>
        <p:nvGrpSpPr>
          <p:cNvPr id="353" name="Google Shape;353;p10"/>
          <p:cNvGrpSpPr/>
          <p:nvPr/>
        </p:nvGrpSpPr>
        <p:grpSpPr>
          <a:xfrm>
            <a:off x="518554" y="3263350"/>
            <a:ext cx="21042727" cy="5317887"/>
            <a:chOff x="0" y="1528683"/>
            <a:chExt cx="21042727" cy="5317887"/>
          </a:xfrm>
        </p:grpSpPr>
        <p:sp>
          <p:nvSpPr>
            <p:cNvPr id="354" name="Google Shape;354;p10"/>
            <p:cNvSpPr/>
            <p:nvPr/>
          </p:nvSpPr>
          <p:spPr>
            <a:xfrm>
              <a:off x="96480" y="1528683"/>
              <a:ext cx="7600843" cy="1368900"/>
            </a:xfrm>
            <a:prstGeom prst="roundRect">
              <a:avLst>
                <a:gd fmla="val 16667"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
            <p:cNvSpPr txBox="1"/>
            <p:nvPr/>
          </p:nvSpPr>
          <p:spPr>
            <a:xfrm>
              <a:off x="163304" y="1595507"/>
              <a:ext cx="7467195" cy="1235252"/>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Đối tượng nghiên cứu</a:t>
              </a:r>
              <a:endParaRPr/>
            </a:p>
          </p:txBody>
        </p:sp>
        <p:sp>
          <p:nvSpPr>
            <p:cNvPr id="356" name="Google Shape;356;p10"/>
            <p:cNvSpPr/>
            <p:nvPr/>
          </p:nvSpPr>
          <p:spPr>
            <a:xfrm>
              <a:off x="0" y="2853049"/>
              <a:ext cx="21042727" cy="127822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0"/>
            <p:cNvSpPr txBox="1"/>
            <p:nvPr/>
          </p:nvSpPr>
          <p:spPr>
            <a:xfrm>
              <a:off x="0" y="2853049"/>
              <a:ext cx="21042727" cy="1278225"/>
            </a:xfrm>
            <a:prstGeom prst="rect">
              <a:avLst/>
            </a:prstGeom>
            <a:noFill/>
            <a:ln>
              <a:noFill/>
            </a:ln>
          </p:spPr>
          <p:txBody>
            <a:bodyPr anchorCtr="0" anchor="t" bIns="45700" lIns="668100" spcFirstLastPara="1" rIns="256025" wrap="square" tIns="45700">
              <a:noAutofit/>
            </a:bodyPr>
            <a:lstStyle/>
            <a:p>
              <a:pPr indent="-285750" lvl="1" marL="28575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Quy trình xây dựng và sử dụng video dạy học thực hành môn Sinh học</a:t>
              </a:r>
              <a:endParaRPr/>
            </a:p>
            <a:p>
              <a:pPr indent="-285750" lvl="1" marL="285750" marR="0" rtl="0" algn="l">
                <a:lnSpc>
                  <a:spcPct val="100000"/>
                </a:lnSpc>
                <a:spcBef>
                  <a:spcPts val="72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NL thực nghiệm</a:t>
              </a:r>
              <a:endParaRPr/>
            </a:p>
          </p:txBody>
        </p:sp>
        <p:sp>
          <p:nvSpPr>
            <p:cNvPr id="358" name="Google Shape;358;p10"/>
            <p:cNvSpPr/>
            <p:nvPr/>
          </p:nvSpPr>
          <p:spPr>
            <a:xfrm>
              <a:off x="79962" y="4137530"/>
              <a:ext cx="7120858" cy="1368900"/>
            </a:xfrm>
            <a:prstGeom prst="roundRect">
              <a:avLst>
                <a:gd fmla="val 16667" name="adj"/>
              </a:avLst>
            </a:prstGeom>
            <a:solidFill>
              <a:srgbClr val="7F63A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0"/>
            <p:cNvSpPr txBox="1"/>
            <p:nvPr/>
          </p:nvSpPr>
          <p:spPr>
            <a:xfrm>
              <a:off x="146786" y="4204354"/>
              <a:ext cx="6987210" cy="1235252"/>
            </a:xfrm>
            <a:prstGeom prst="rect">
              <a:avLst/>
            </a:prstGeom>
            <a:noFill/>
            <a:ln>
              <a:noFill/>
            </a:ln>
          </p:spPr>
          <p:txBody>
            <a:bodyPr anchorCtr="0" anchor="ctr" bIns="137150" lIns="137150" spcFirstLastPara="1" rIns="137150" wrap="square" tIns="137150">
              <a:noAutofit/>
            </a:bodyPr>
            <a:lstStyle/>
            <a:p>
              <a:pPr indent="0" lvl="0" marL="0" marR="0" rtl="0" algn="l">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Khách thể nghiên cứu</a:t>
              </a:r>
              <a:r>
                <a:rPr lang="en-US" sz="3600">
                  <a:solidFill>
                    <a:schemeClr val="lt1"/>
                  </a:solidFill>
                  <a:latin typeface="Arial"/>
                  <a:ea typeface="Arial"/>
                  <a:cs typeface="Arial"/>
                  <a:sym typeface="Arial"/>
                </a:rPr>
                <a:t>		</a:t>
              </a:r>
              <a:endParaRPr/>
            </a:p>
          </p:txBody>
        </p:sp>
        <p:sp>
          <p:nvSpPr>
            <p:cNvPr id="360" name="Google Shape;360;p10"/>
            <p:cNvSpPr/>
            <p:nvPr/>
          </p:nvSpPr>
          <p:spPr>
            <a:xfrm>
              <a:off x="9784" y="5702895"/>
              <a:ext cx="17185384" cy="11436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
            <p:cNvSpPr txBox="1"/>
            <p:nvPr/>
          </p:nvSpPr>
          <p:spPr>
            <a:xfrm>
              <a:off x="9784" y="5702895"/>
              <a:ext cx="17185384" cy="1143675"/>
            </a:xfrm>
            <a:prstGeom prst="rect">
              <a:avLst/>
            </a:prstGeom>
            <a:noFill/>
            <a:ln>
              <a:noFill/>
            </a:ln>
          </p:spPr>
          <p:txBody>
            <a:bodyPr anchorCtr="0" anchor="t" bIns="45700" lIns="668100" spcFirstLastPara="1" rIns="256025" wrap="square" tIns="45700">
              <a:noAutofit/>
            </a:bodyPr>
            <a:lstStyle/>
            <a:p>
              <a:pPr indent="-285750" lvl="1" marL="285750" marR="0" rtl="0" algn="l">
                <a:lnSpc>
                  <a:spcPct val="10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Quá trình dạy học thực hành chủ đề “Cảm ứng, Sinh trưởng và phát triển, Sinh sản ở sinh vật – Sinh học 11</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368" name="Google Shape;368;p11"/>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369" name="Google Shape;369;p11"/>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1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371" name="Google Shape;371;p1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1"/>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373" name="Google Shape;373;p11"/>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374" name="Google Shape;374;p11"/>
          <p:cNvSpPr txBox="1"/>
          <p:nvPr/>
        </p:nvSpPr>
        <p:spPr>
          <a:xfrm>
            <a:off x="-7856428" y="2453996"/>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375" name="Google Shape;375;p11"/>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376" name="Google Shape;376;p11"/>
          <p:cNvSpPr/>
          <p:nvPr/>
        </p:nvSpPr>
        <p:spPr>
          <a:xfrm>
            <a:off x="-10208870" y="262167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377" name="Google Shape;377;p11"/>
          <p:cNvSpPr txBox="1"/>
          <p:nvPr/>
        </p:nvSpPr>
        <p:spPr>
          <a:xfrm>
            <a:off x="-7856428" y="3282735"/>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378" name="Google Shape;378;p11"/>
          <p:cNvSpPr/>
          <p:nvPr/>
        </p:nvSpPr>
        <p:spPr>
          <a:xfrm>
            <a:off x="-10218626" y="349741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379" name="Google Shape;379;p11"/>
          <p:cNvSpPr txBox="1"/>
          <p:nvPr/>
        </p:nvSpPr>
        <p:spPr>
          <a:xfrm>
            <a:off x="-7832982" y="4172796"/>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380" name="Google Shape;380;p11"/>
          <p:cNvSpPr/>
          <p:nvPr/>
        </p:nvSpPr>
        <p:spPr>
          <a:xfrm>
            <a:off x="-10230350" y="440267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381" name="Google Shape;381;p11"/>
          <p:cNvSpPr txBox="1"/>
          <p:nvPr/>
        </p:nvSpPr>
        <p:spPr>
          <a:xfrm>
            <a:off x="-7868151" y="5226702"/>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382" name="Google Shape;382;p11"/>
          <p:cNvSpPr/>
          <p:nvPr/>
        </p:nvSpPr>
        <p:spPr>
          <a:xfrm>
            <a:off x="-10230350" y="541360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383" name="Google Shape;383;p11"/>
          <p:cNvSpPr txBox="1"/>
          <p:nvPr/>
        </p:nvSpPr>
        <p:spPr>
          <a:xfrm>
            <a:off x="1752600" y="1509203"/>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Phương pháp nghiên cứu</a:t>
            </a:r>
            <a:endParaRPr/>
          </a:p>
        </p:txBody>
      </p:sp>
      <p:sp>
        <p:nvSpPr>
          <p:cNvPr id="384" name="Google Shape;384;p11"/>
          <p:cNvSpPr/>
          <p:nvPr/>
        </p:nvSpPr>
        <p:spPr>
          <a:xfrm>
            <a:off x="-586796" y="17241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385" name="Google Shape;385;p11"/>
          <p:cNvSpPr txBox="1"/>
          <p:nvPr/>
        </p:nvSpPr>
        <p:spPr>
          <a:xfrm>
            <a:off x="-7803673" y="7254777"/>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386" name="Google Shape;386;p11"/>
          <p:cNvSpPr/>
          <p:nvPr/>
        </p:nvSpPr>
        <p:spPr>
          <a:xfrm>
            <a:off x="-10148930" y="745450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387" name="Google Shape;387;p11"/>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388" name="Google Shape;388;p11"/>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grpSp>
        <p:nvGrpSpPr>
          <p:cNvPr id="389" name="Google Shape;389;p11"/>
          <p:cNvGrpSpPr/>
          <p:nvPr/>
        </p:nvGrpSpPr>
        <p:grpSpPr>
          <a:xfrm>
            <a:off x="4689698" y="2306715"/>
            <a:ext cx="8392786" cy="7525742"/>
            <a:chOff x="1763298" y="2358"/>
            <a:chExt cx="8392786" cy="7525742"/>
          </a:xfrm>
        </p:grpSpPr>
        <p:sp>
          <p:nvSpPr>
            <p:cNvPr id="390" name="Google Shape;390;p11"/>
            <p:cNvSpPr/>
            <p:nvPr/>
          </p:nvSpPr>
          <p:spPr>
            <a:xfrm>
              <a:off x="3073641" y="868134"/>
              <a:ext cx="5794191" cy="5794191"/>
            </a:xfrm>
            <a:prstGeom prst="blockArc">
              <a:avLst>
                <a:gd fmla="val 10800000" name="adj1"/>
                <a:gd fmla="val 16200000" name="adj2"/>
                <a:gd fmla="val 4637" name="adj3"/>
              </a:avLst>
            </a:prstGeom>
            <a:solidFill>
              <a:srgbClr val="DBB0AF"/>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1"/>
            <p:cNvSpPr/>
            <p:nvPr/>
          </p:nvSpPr>
          <p:spPr>
            <a:xfrm>
              <a:off x="3073641" y="868134"/>
              <a:ext cx="5794191" cy="5794191"/>
            </a:xfrm>
            <a:prstGeom prst="blockArc">
              <a:avLst>
                <a:gd fmla="val 5400000" name="adj1"/>
                <a:gd fmla="val 10800000" name="adj2"/>
                <a:gd fmla="val 4637" name="adj3"/>
              </a:avLst>
            </a:prstGeom>
            <a:solidFill>
              <a:srgbClr val="DBB0AF"/>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a:off x="3073641" y="868134"/>
              <a:ext cx="5794191" cy="5794191"/>
            </a:xfrm>
            <a:prstGeom prst="blockArc">
              <a:avLst>
                <a:gd fmla="val 0" name="adj1"/>
                <a:gd fmla="val 5400000" name="adj2"/>
                <a:gd fmla="val 4637" name="adj3"/>
              </a:avLst>
            </a:prstGeom>
            <a:solidFill>
              <a:srgbClr val="DBB0AF"/>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a:off x="3073641" y="868134"/>
              <a:ext cx="5794191" cy="5794191"/>
            </a:xfrm>
            <a:prstGeom prst="blockArc">
              <a:avLst>
                <a:gd fmla="val 16200000" name="adj1"/>
                <a:gd fmla="val 0" name="adj2"/>
                <a:gd fmla="val 4637" name="adj3"/>
              </a:avLst>
            </a:prstGeom>
            <a:solidFill>
              <a:srgbClr val="DBB0AF"/>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a:off x="4637955" y="2432447"/>
              <a:ext cx="2665565" cy="2665565"/>
            </a:xfrm>
            <a:prstGeom prst="ellipse">
              <a:avLst/>
            </a:prstGeom>
            <a:solidFill>
              <a:srgbClr val="953734"/>
            </a:solidFill>
            <a:ln cap="flat" cmpd="sng" w="38100">
              <a:solidFill>
                <a:srgbClr val="AD46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txBox="1"/>
            <p:nvPr/>
          </p:nvSpPr>
          <p:spPr>
            <a:xfrm>
              <a:off x="5028318" y="2822810"/>
              <a:ext cx="1884839" cy="1884839"/>
            </a:xfrm>
            <a:prstGeom prst="rect">
              <a:avLst/>
            </a:prstGeom>
            <a:noFill/>
            <a:ln>
              <a:noFill/>
            </a:ln>
          </p:spPr>
          <p:txBody>
            <a:bodyPr anchorCtr="0" anchor="ctr" bIns="62225" lIns="62225" spcFirstLastPara="1" rIns="62225" wrap="square" tIns="62225">
              <a:noAutofit/>
            </a:bodyPr>
            <a:lstStyle/>
            <a:p>
              <a:pPr indent="0" lvl="0" marL="0" marR="0" rtl="0" algn="ctr">
                <a:lnSpc>
                  <a:spcPct val="90000"/>
                </a:lnSpc>
                <a:spcBef>
                  <a:spcPts val="0"/>
                </a:spcBef>
                <a:spcAft>
                  <a:spcPts val="0"/>
                </a:spcAft>
                <a:buClr>
                  <a:srgbClr val="F2F2F2"/>
                </a:buClr>
                <a:buSzPts val="4900"/>
                <a:buFont typeface="Arial"/>
                <a:buNone/>
              </a:pPr>
              <a:r>
                <a:rPr lang="en-US" sz="4900">
                  <a:solidFill>
                    <a:srgbClr val="F2F2F2"/>
                  </a:solidFill>
                  <a:latin typeface="Arial"/>
                  <a:ea typeface="Arial"/>
                  <a:cs typeface="Arial"/>
                  <a:sym typeface="Arial"/>
                </a:rPr>
                <a:t>PPNC</a:t>
              </a:r>
              <a:endParaRPr/>
            </a:p>
          </p:txBody>
        </p:sp>
        <p:sp>
          <p:nvSpPr>
            <p:cNvPr id="396" name="Google Shape;396;p11"/>
            <p:cNvSpPr/>
            <p:nvPr/>
          </p:nvSpPr>
          <p:spPr>
            <a:xfrm>
              <a:off x="4666234" y="2358"/>
              <a:ext cx="2609007" cy="1865895"/>
            </a:xfrm>
            <a:prstGeom prst="ellipse">
              <a:avLst/>
            </a:prstGeom>
            <a:solidFill>
              <a:schemeClr val="lt1"/>
            </a:solidFill>
            <a:ln cap="flat" cmpd="sng" w="38100">
              <a:solidFill>
                <a:srgbClr val="AD46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1"/>
            <p:cNvSpPr txBox="1"/>
            <p:nvPr/>
          </p:nvSpPr>
          <p:spPr>
            <a:xfrm>
              <a:off x="5048314" y="275612"/>
              <a:ext cx="1844847" cy="131938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PPNC </a:t>
              </a:r>
              <a:endParaRPr/>
            </a:p>
            <a:p>
              <a:pPr indent="0" lvl="0" marL="0" marR="0" rtl="0" algn="ctr">
                <a:lnSpc>
                  <a:spcPct val="90000"/>
                </a:lnSpc>
                <a:spcBef>
                  <a:spcPts val="980"/>
                </a:spcBef>
                <a:spcAft>
                  <a:spcPts val="0"/>
                </a:spcAft>
                <a:buClr>
                  <a:schemeClr val="lt1"/>
                </a:buClr>
                <a:buSzPts val="2800"/>
                <a:buFont typeface="Arial"/>
                <a:buNone/>
              </a:pPr>
              <a:r>
                <a:rPr b="1" lang="en-US" sz="2800">
                  <a:solidFill>
                    <a:schemeClr val="lt1"/>
                  </a:solidFill>
                  <a:latin typeface="Arial"/>
                  <a:ea typeface="Arial"/>
                  <a:cs typeface="Arial"/>
                  <a:sym typeface="Arial"/>
                </a:rPr>
                <a:t>lý thuyết</a:t>
              </a:r>
              <a:endParaRPr/>
            </a:p>
          </p:txBody>
        </p:sp>
        <p:sp>
          <p:nvSpPr>
            <p:cNvPr id="398" name="Google Shape;398;p11"/>
            <p:cNvSpPr/>
            <p:nvPr/>
          </p:nvSpPr>
          <p:spPr>
            <a:xfrm>
              <a:off x="7445237" y="2832282"/>
              <a:ext cx="2710847" cy="1865895"/>
            </a:xfrm>
            <a:prstGeom prst="ellipse">
              <a:avLst/>
            </a:prstGeom>
            <a:solidFill>
              <a:schemeClr val="lt1"/>
            </a:solidFill>
            <a:ln cap="flat" cmpd="sng" w="38100">
              <a:solidFill>
                <a:srgbClr val="AD46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1"/>
            <p:cNvSpPr txBox="1"/>
            <p:nvPr/>
          </p:nvSpPr>
          <p:spPr>
            <a:xfrm>
              <a:off x="7842231" y="3105536"/>
              <a:ext cx="1916859" cy="131938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PPNC thực tiễn</a:t>
              </a:r>
              <a:endParaRPr/>
            </a:p>
          </p:txBody>
        </p:sp>
        <p:sp>
          <p:nvSpPr>
            <p:cNvPr id="400" name="Google Shape;400;p11"/>
            <p:cNvSpPr/>
            <p:nvPr/>
          </p:nvSpPr>
          <p:spPr>
            <a:xfrm>
              <a:off x="4657072" y="5662205"/>
              <a:ext cx="2627330" cy="1865895"/>
            </a:xfrm>
            <a:prstGeom prst="ellipse">
              <a:avLst/>
            </a:prstGeom>
            <a:solidFill>
              <a:schemeClr val="lt1"/>
            </a:solidFill>
            <a:ln cap="flat" cmpd="sng" w="38100">
              <a:solidFill>
                <a:srgbClr val="AD46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1"/>
            <p:cNvSpPr txBox="1"/>
            <p:nvPr/>
          </p:nvSpPr>
          <p:spPr>
            <a:xfrm>
              <a:off x="5041836" y="5935459"/>
              <a:ext cx="1857802" cy="131938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PPNC </a:t>
              </a:r>
              <a:endParaRPr/>
            </a:p>
            <a:p>
              <a:pPr indent="0" lvl="0" marL="0" marR="0" rtl="0" algn="ctr">
                <a:lnSpc>
                  <a:spcPct val="90000"/>
                </a:lnSpc>
                <a:spcBef>
                  <a:spcPts val="980"/>
                </a:spcBef>
                <a:spcAft>
                  <a:spcPts val="0"/>
                </a:spcAft>
                <a:buClr>
                  <a:schemeClr val="lt1"/>
                </a:buClr>
                <a:buSzPts val="2800"/>
                <a:buFont typeface="Arial"/>
                <a:buNone/>
              </a:pPr>
              <a:r>
                <a:rPr b="1" lang="en-US" sz="2800">
                  <a:solidFill>
                    <a:schemeClr val="lt1"/>
                  </a:solidFill>
                  <a:latin typeface="Arial"/>
                  <a:ea typeface="Arial"/>
                  <a:cs typeface="Arial"/>
                  <a:sym typeface="Arial"/>
                </a:rPr>
                <a:t>xử lý</a:t>
              </a:r>
              <a:endParaRPr/>
            </a:p>
            <a:p>
              <a:pPr indent="0" lvl="0" marL="0" marR="0" rtl="0" algn="ctr">
                <a:lnSpc>
                  <a:spcPct val="90000"/>
                </a:lnSpc>
                <a:spcBef>
                  <a:spcPts val="980"/>
                </a:spcBef>
                <a:spcAft>
                  <a:spcPts val="0"/>
                </a:spcAft>
                <a:buClr>
                  <a:schemeClr val="lt1"/>
                </a:buClr>
                <a:buSzPts val="2800"/>
                <a:buFont typeface="Arial"/>
                <a:buNone/>
              </a:pPr>
              <a:r>
                <a:rPr b="1" lang="en-US" sz="2800">
                  <a:solidFill>
                    <a:schemeClr val="lt1"/>
                  </a:solidFill>
                  <a:latin typeface="Arial"/>
                  <a:ea typeface="Arial"/>
                  <a:cs typeface="Arial"/>
                  <a:sym typeface="Arial"/>
                </a:rPr>
                <a:t> số liệu</a:t>
              </a:r>
              <a:endParaRPr/>
            </a:p>
          </p:txBody>
        </p:sp>
        <p:sp>
          <p:nvSpPr>
            <p:cNvPr id="402" name="Google Shape;402;p11"/>
            <p:cNvSpPr/>
            <p:nvPr/>
          </p:nvSpPr>
          <p:spPr>
            <a:xfrm>
              <a:off x="1763298" y="2832282"/>
              <a:ext cx="2755032" cy="1865895"/>
            </a:xfrm>
            <a:prstGeom prst="ellipse">
              <a:avLst/>
            </a:prstGeom>
            <a:solidFill>
              <a:schemeClr val="lt1"/>
            </a:solidFill>
            <a:ln cap="flat" cmpd="sng" w="38100">
              <a:solidFill>
                <a:srgbClr val="AD464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1"/>
            <p:cNvSpPr txBox="1"/>
            <p:nvPr/>
          </p:nvSpPr>
          <p:spPr>
            <a:xfrm>
              <a:off x="2166763" y="3105536"/>
              <a:ext cx="1948102" cy="1319387"/>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PPNC tham vấn chuyên gia</a:t>
              </a:r>
              <a:endParaRPr/>
            </a:p>
          </p:txBody>
        </p:sp>
      </p:grpSp>
      <p:sp>
        <p:nvSpPr>
          <p:cNvPr id="404" name="Google Shape;404;p11"/>
          <p:cNvSpPr/>
          <p:nvPr/>
        </p:nvSpPr>
        <p:spPr>
          <a:xfrm>
            <a:off x="10787679" y="1562605"/>
            <a:ext cx="7004055" cy="1699648"/>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Nghiên cứu cơ sở lí luận</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Nghiên cứu về NL thực ghiệm</a:t>
            </a:r>
            <a:endParaRPr/>
          </a:p>
          <a:p>
            <a:pPr indent="0" lvl="0" marL="0" marR="0" rtl="0" algn="just">
              <a:spcBef>
                <a:spcPts val="0"/>
              </a:spcBef>
              <a:spcAft>
                <a:spcPts val="0"/>
              </a:spcAft>
              <a:buNone/>
            </a:pPr>
            <a:r>
              <a:rPr lang="en-US" sz="3200">
                <a:solidFill>
                  <a:schemeClr val="dk1"/>
                </a:solidFill>
                <a:latin typeface="Arial"/>
                <a:ea typeface="Arial"/>
                <a:cs typeface="Arial"/>
                <a:sym typeface="Arial"/>
              </a:rPr>
              <a:t>Nghiên cứu cấu trúc nội dung chủ đề</a:t>
            </a:r>
            <a:endParaRPr/>
          </a:p>
        </p:txBody>
      </p:sp>
      <p:sp>
        <p:nvSpPr>
          <p:cNvPr id="405" name="Google Shape;405;p11"/>
          <p:cNvSpPr/>
          <p:nvPr/>
        </p:nvSpPr>
        <p:spPr>
          <a:xfrm>
            <a:off x="12738197" y="7176727"/>
            <a:ext cx="4927676" cy="1488889"/>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Phiếu khảo sát GV THPT</a:t>
            </a:r>
            <a:endParaRPr/>
          </a:p>
          <a:p>
            <a:pPr indent="0" lvl="0" marL="0" marR="0" rtl="0" algn="l">
              <a:spcBef>
                <a:spcPts val="0"/>
              </a:spcBef>
              <a:spcAft>
                <a:spcPts val="0"/>
              </a:spcAft>
              <a:buNone/>
            </a:pPr>
            <a:r>
              <a:rPr lang="en-US" sz="3200">
                <a:solidFill>
                  <a:schemeClr val="dk1"/>
                </a:solidFill>
                <a:latin typeface="Arial"/>
                <a:ea typeface="Arial"/>
                <a:cs typeface="Arial"/>
                <a:sym typeface="Arial"/>
              </a:rPr>
              <a:t>Phiếu khảo sát HS THPT </a:t>
            </a:r>
            <a:endParaRPr/>
          </a:p>
        </p:txBody>
      </p:sp>
      <p:sp>
        <p:nvSpPr>
          <p:cNvPr id="406" name="Google Shape;406;p11"/>
          <p:cNvSpPr/>
          <p:nvPr/>
        </p:nvSpPr>
        <p:spPr>
          <a:xfrm>
            <a:off x="1752600" y="8495945"/>
            <a:ext cx="4927675" cy="1488889"/>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Thu thập số liệu khảo sát thống kê thành biểu đồ, bảng minh họa</a:t>
            </a:r>
            <a:endParaRPr/>
          </a:p>
        </p:txBody>
      </p:sp>
      <p:sp>
        <p:nvSpPr>
          <p:cNvPr id="407" name="Google Shape;407;p11"/>
          <p:cNvSpPr/>
          <p:nvPr/>
        </p:nvSpPr>
        <p:spPr>
          <a:xfrm>
            <a:off x="298172" y="2685003"/>
            <a:ext cx="4818399" cy="2106684"/>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Phiếu hỏi đánh giá/đóng góp quy trình xây dựng, sử dụng và chất lượng video TH</a:t>
            </a:r>
            <a:endParaRPr/>
          </a:p>
        </p:txBody>
      </p:sp>
      <p:cxnSp>
        <p:nvCxnSpPr>
          <p:cNvPr id="408" name="Google Shape;408;p11"/>
          <p:cNvCxnSpPr>
            <a:endCxn id="404" idx="1"/>
          </p:cNvCxnSpPr>
          <p:nvPr/>
        </p:nvCxnSpPr>
        <p:spPr>
          <a:xfrm flipH="1" rot="10800000">
            <a:off x="10134579" y="2412429"/>
            <a:ext cx="653100" cy="10851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409" name="Google Shape;409;p11"/>
          <p:cNvCxnSpPr>
            <a:endCxn id="405" idx="1"/>
          </p:cNvCxnSpPr>
          <p:nvPr/>
        </p:nvCxnSpPr>
        <p:spPr>
          <a:xfrm>
            <a:off x="11658497" y="7024772"/>
            <a:ext cx="1079700" cy="8964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410" name="Google Shape;410;p11"/>
          <p:cNvCxnSpPr/>
          <p:nvPr/>
        </p:nvCxnSpPr>
        <p:spPr>
          <a:xfrm rot="10800000">
            <a:off x="5116571" y="3671912"/>
            <a:ext cx="1055629" cy="1471588"/>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cxnSp>
        <p:nvCxnSpPr>
          <p:cNvPr id="411" name="Google Shape;411;p11"/>
          <p:cNvCxnSpPr>
            <a:endCxn id="406" idx="3"/>
          </p:cNvCxnSpPr>
          <p:nvPr/>
        </p:nvCxnSpPr>
        <p:spPr>
          <a:xfrm flipH="1">
            <a:off x="6680275" y="8665590"/>
            <a:ext cx="939600" cy="574800"/>
          </a:xfrm>
          <a:prstGeom prst="straightConnector1">
            <a:avLst/>
          </a:prstGeom>
          <a:noFill/>
          <a:ln cap="flat" cmpd="sng" w="38100">
            <a:solidFill>
              <a:schemeClr val="accent1"/>
            </a:solidFill>
            <a:prstDash val="solid"/>
            <a:round/>
            <a:headEnd len="sm" w="sm" type="none"/>
            <a:tailEnd len="med" w="med" type="triangle"/>
          </a:ln>
          <a:effectLst>
            <a:outerShdw blurRad="40000" rotWithShape="0" dir="5400000" dist="23000">
              <a:srgbClr val="000000">
                <a:alpha val="34901"/>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5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5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5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5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1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418" name="Google Shape;418;p12"/>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419" name="Google Shape;419;p12"/>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1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421" name="Google Shape;421;p12"/>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2"/>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423" name="Google Shape;423;p12"/>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424" name="Google Shape;424;p12"/>
          <p:cNvSpPr txBox="1"/>
          <p:nvPr/>
        </p:nvSpPr>
        <p:spPr>
          <a:xfrm>
            <a:off x="-7856428" y="2453996"/>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425" name="Google Shape;425;p12"/>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426" name="Google Shape;426;p12"/>
          <p:cNvSpPr/>
          <p:nvPr/>
        </p:nvSpPr>
        <p:spPr>
          <a:xfrm>
            <a:off x="-10208870" y="262167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427" name="Google Shape;427;p12"/>
          <p:cNvSpPr txBox="1"/>
          <p:nvPr/>
        </p:nvSpPr>
        <p:spPr>
          <a:xfrm>
            <a:off x="-7856428" y="3282735"/>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428" name="Google Shape;428;p12"/>
          <p:cNvSpPr/>
          <p:nvPr/>
        </p:nvSpPr>
        <p:spPr>
          <a:xfrm>
            <a:off x="-10218626" y="349741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429" name="Google Shape;429;p12"/>
          <p:cNvSpPr txBox="1"/>
          <p:nvPr/>
        </p:nvSpPr>
        <p:spPr>
          <a:xfrm>
            <a:off x="-7832982" y="4172796"/>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430" name="Google Shape;430;p12"/>
          <p:cNvSpPr/>
          <p:nvPr/>
        </p:nvSpPr>
        <p:spPr>
          <a:xfrm>
            <a:off x="-10230350" y="440267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431" name="Google Shape;431;p12"/>
          <p:cNvSpPr txBox="1"/>
          <p:nvPr/>
        </p:nvSpPr>
        <p:spPr>
          <a:xfrm>
            <a:off x="-7868151" y="5226702"/>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432" name="Google Shape;432;p12"/>
          <p:cNvSpPr/>
          <p:nvPr/>
        </p:nvSpPr>
        <p:spPr>
          <a:xfrm>
            <a:off x="-10230350" y="541360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433" name="Google Shape;433;p12"/>
          <p:cNvSpPr txBox="1"/>
          <p:nvPr/>
        </p:nvSpPr>
        <p:spPr>
          <a:xfrm>
            <a:off x="-7879230" y="6169693"/>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434" name="Google Shape;434;p12"/>
          <p:cNvSpPr/>
          <p:nvPr/>
        </p:nvSpPr>
        <p:spPr>
          <a:xfrm>
            <a:off x="-10218626" y="638462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435" name="Google Shape;435;p12"/>
          <p:cNvSpPr txBox="1"/>
          <p:nvPr/>
        </p:nvSpPr>
        <p:spPr>
          <a:xfrm>
            <a:off x="2050215" y="1424543"/>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Giả thuyết khoa học</a:t>
            </a:r>
            <a:endParaRPr/>
          </a:p>
        </p:txBody>
      </p:sp>
      <p:sp>
        <p:nvSpPr>
          <p:cNvPr id="436" name="Google Shape;436;p12"/>
          <p:cNvSpPr/>
          <p:nvPr/>
        </p:nvSpPr>
        <p:spPr>
          <a:xfrm>
            <a:off x="-295042" y="1624272"/>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437" name="Google Shape;437;p12"/>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438" name="Google Shape;438;p12"/>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sp>
        <p:nvSpPr>
          <p:cNvPr id="439" name="Google Shape;439;p12"/>
          <p:cNvSpPr/>
          <p:nvPr/>
        </p:nvSpPr>
        <p:spPr>
          <a:xfrm>
            <a:off x="4312529" y="3602760"/>
            <a:ext cx="9773688" cy="4589380"/>
          </a:xfrm>
          <a:prstGeom prst="leftRightArrow">
            <a:avLst>
              <a:gd fmla="val 50000" name="adj1"/>
              <a:gd fmla="val 50000" name="adj2"/>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Nếu xây dựng và sử dụng được các video dạy học thực hành chủ đề “Cảm ứng, Sinh trưởng và phát triển, Sinh sản ở sinh vật – Sinh học 11”</a:t>
            </a:r>
            <a:endParaRPr/>
          </a:p>
        </p:txBody>
      </p:sp>
      <p:sp>
        <p:nvSpPr>
          <p:cNvPr id="440" name="Google Shape;440;p12"/>
          <p:cNvSpPr/>
          <p:nvPr/>
        </p:nvSpPr>
        <p:spPr>
          <a:xfrm>
            <a:off x="609600" y="3619391"/>
            <a:ext cx="3702929" cy="4589381"/>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Nâng cao hiệu quả dạy học TH Sinh học ở THPT</a:t>
            </a:r>
            <a:endParaRPr/>
          </a:p>
        </p:txBody>
      </p:sp>
      <p:sp>
        <p:nvSpPr>
          <p:cNvPr id="441" name="Google Shape;441;p12"/>
          <p:cNvSpPr/>
          <p:nvPr/>
        </p:nvSpPr>
        <p:spPr>
          <a:xfrm>
            <a:off x="14086217" y="3586129"/>
            <a:ext cx="3275421" cy="4606012"/>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Phát triển NL thực nghiệm cho học sinh.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1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448" name="Google Shape;448;p13"/>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449" name="Google Shape;449;p13"/>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13"/>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451" name="Google Shape;451;p13"/>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3"/>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453" name="Google Shape;453;p13"/>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454" name="Google Shape;454;p13"/>
          <p:cNvSpPr txBox="1"/>
          <p:nvPr/>
        </p:nvSpPr>
        <p:spPr>
          <a:xfrm>
            <a:off x="-7856428" y="2453996"/>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455" name="Google Shape;455;p13"/>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456" name="Google Shape;456;p13"/>
          <p:cNvSpPr/>
          <p:nvPr/>
        </p:nvSpPr>
        <p:spPr>
          <a:xfrm>
            <a:off x="-10208870" y="262167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457" name="Google Shape;457;p13"/>
          <p:cNvSpPr txBox="1"/>
          <p:nvPr/>
        </p:nvSpPr>
        <p:spPr>
          <a:xfrm>
            <a:off x="-7856428" y="3282735"/>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458" name="Google Shape;458;p13"/>
          <p:cNvSpPr/>
          <p:nvPr/>
        </p:nvSpPr>
        <p:spPr>
          <a:xfrm>
            <a:off x="-10218626" y="349741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459" name="Google Shape;459;p13"/>
          <p:cNvSpPr txBox="1"/>
          <p:nvPr/>
        </p:nvSpPr>
        <p:spPr>
          <a:xfrm>
            <a:off x="-7832982" y="4172796"/>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460" name="Google Shape;460;p13"/>
          <p:cNvSpPr/>
          <p:nvPr/>
        </p:nvSpPr>
        <p:spPr>
          <a:xfrm>
            <a:off x="-10230350" y="440267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461" name="Google Shape;461;p13"/>
          <p:cNvSpPr txBox="1"/>
          <p:nvPr/>
        </p:nvSpPr>
        <p:spPr>
          <a:xfrm>
            <a:off x="-7868151" y="5226702"/>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462" name="Google Shape;462;p13"/>
          <p:cNvSpPr/>
          <p:nvPr/>
        </p:nvSpPr>
        <p:spPr>
          <a:xfrm>
            <a:off x="-10230350" y="541360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463" name="Google Shape;463;p13"/>
          <p:cNvSpPr txBox="1"/>
          <p:nvPr/>
        </p:nvSpPr>
        <p:spPr>
          <a:xfrm>
            <a:off x="-7879230" y="6169693"/>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464" name="Google Shape;464;p13"/>
          <p:cNvSpPr/>
          <p:nvPr/>
        </p:nvSpPr>
        <p:spPr>
          <a:xfrm>
            <a:off x="-10218626" y="638462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465" name="Google Shape;465;p13"/>
          <p:cNvSpPr txBox="1"/>
          <p:nvPr/>
        </p:nvSpPr>
        <p:spPr>
          <a:xfrm>
            <a:off x="-7885093" y="7206570"/>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466" name="Google Shape;466;p13"/>
          <p:cNvSpPr/>
          <p:nvPr/>
        </p:nvSpPr>
        <p:spPr>
          <a:xfrm>
            <a:off x="-10230350" y="740629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467" name="Google Shape;467;p13"/>
          <p:cNvSpPr txBox="1"/>
          <p:nvPr/>
        </p:nvSpPr>
        <p:spPr>
          <a:xfrm>
            <a:off x="1629355" y="1447887"/>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Những đóng góp mới của đề tài</a:t>
            </a:r>
            <a:endParaRPr/>
          </a:p>
        </p:txBody>
      </p:sp>
      <p:sp>
        <p:nvSpPr>
          <p:cNvPr id="468" name="Google Shape;468;p13"/>
          <p:cNvSpPr/>
          <p:nvPr/>
        </p:nvSpPr>
        <p:spPr>
          <a:xfrm>
            <a:off x="-715258" y="1700384"/>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grpSp>
        <p:nvGrpSpPr>
          <p:cNvPr id="469" name="Google Shape;469;p13"/>
          <p:cNvGrpSpPr/>
          <p:nvPr/>
        </p:nvGrpSpPr>
        <p:grpSpPr>
          <a:xfrm>
            <a:off x="1158150" y="2698454"/>
            <a:ext cx="16065180" cy="7266880"/>
            <a:chOff x="552718" y="430559"/>
            <a:chExt cx="16065180" cy="7266880"/>
          </a:xfrm>
        </p:grpSpPr>
        <p:sp>
          <p:nvSpPr>
            <p:cNvPr id="470" name="Google Shape;470;p13"/>
            <p:cNvSpPr/>
            <p:nvPr/>
          </p:nvSpPr>
          <p:spPr>
            <a:xfrm rot="-5400000">
              <a:off x="-2266049" y="4176368"/>
              <a:ext cx="6339839" cy="7023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3"/>
            <p:cNvSpPr txBox="1"/>
            <p:nvPr/>
          </p:nvSpPr>
          <p:spPr>
            <a:xfrm rot="-5400000">
              <a:off x="-2266049" y="4176368"/>
              <a:ext cx="6339839" cy="702303"/>
            </a:xfrm>
            <a:prstGeom prst="rect">
              <a:avLst/>
            </a:prstGeom>
            <a:noFill/>
            <a:ln>
              <a:noFill/>
            </a:ln>
          </p:spPr>
          <p:txBody>
            <a:bodyPr anchorCtr="0" anchor="t" bIns="0" lIns="0" spcFirstLastPara="1" rIns="619375" wrap="square" tIns="0">
              <a:noAutofit/>
            </a:bodyPr>
            <a:lstStyle/>
            <a:p>
              <a:pPr indent="0" lvl="0" marL="0" marR="0" rtl="0" algn="r">
                <a:lnSpc>
                  <a:spcPct val="90000"/>
                </a:lnSpc>
                <a:spcBef>
                  <a:spcPts val="0"/>
                </a:spcBef>
                <a:spcAft>
                  <a:spcPts val="0"/>
                </a:spcAft>
                <a:buClr>
                  <a:schemeClr val="dk1"/>
                </a:buClr>
                <a:buSzPts val="5000"/>
                <a:buFont typeface="Calibri"/>
                <a:buNone/>
              </a:pPr>
              <a:r>
                <a:rPr lang="en-US" sz="5000">
                  <a:solidFill>
                    <a:schemeClr val="dk1"/>
                  </a:solidFill>
                  <a:latin typeface="Calibri"/>
                  <a:ea typeface="Calibri"/>
                  <a:cs typeface="Calibri"/>
                  <a:sym typeface="Calibri"/>
                </a:rPr>
                <a:t> </a:t>
              </a:r>
              <a:endParaRPr/>
            </a:p>
          </p:txBody>
        </p:sp>
        <p:sp>
          <p:nvSpPr>
            <p:cNvPr id="472" name="Google Shape;472;p13"/>
            <p:cNvSpPr/>
            <p:nvPr/>
          </p:nvSpPr>
          <p:spPr>
            <a:xfrm>
              <a:off x="752713" y="1628216"/>
              <a:ext cx="4502831" cy="579860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txBox="1"/>
            <p:nvPr/>
          </p:nvSpPr>
          <p:spPr>
            <a:xfrm>
              <a:off x="752713" y="1628216"/>
              <a:ext cx="4502831" cy="5798607"/>
            </a:xfrm>
            <a:prstGeom prst="rect">
              <a:avLst/>
            </a:prstGeom>
            <a:noFill/>
            <a:ln>
              <a:noFill/>
            </a:ln>
          </p:spPr>
          <p:txBody>
            <a:bodyPr anchorCtr="0" anchor="t" bIns="256025" lIns="256025" spcFirstLastPara="1" rIns="256025" wrap="square" tIns="619375">
              <a:noAutofit/>
            </a:bodyPr>
            <a:lstStyle/>
            <a:p>
              <a:pPr indent="-285750" lvl="1" marL="285750" marR="0" rtl="0" algn="just">
                <a:lnSpc>
                  <a:spcPct val="100000"/>
                </a:lnSpc>
                <a:spcBef>
                  <a:spcPts val="0"/>
                </a:spcBef>
                <a:spcAft>
                  <a:spcPts val="0"/>
                </a:spcAft>
                <a:buClr>
                  <a:schemeClr val="lt1"/>
                </a:buClr>
                <a:buSzPts val="3600"/>
                <a:buFont typeface="Arial"/>
                <a:buChar char="•"/>
              </a:pPr>
              <a:r>
                <a:rPr b="0" i="0" lang="en-US" sz="3600" u="none" cap="none" strike="noStrike">
                  <a:solidFill>
                    <a:schemeClr val="lt1"/>
                  </a:solidFill>
                  <a:latin typeface="Arial"/>
                  <a:ea typeface="Arial"/>
                  <a:cs typeface="Arial"/>
                  <a:sym typeface="Arial"/>
                </a:rPr>
                <a:t>Góp phấn hệ thống hóa, làm sáng tỏ cơ sở lý luận xây dựng và sử dụng video dạy học TH</a:t>
              </a:r>
              <a:endParaRPr/>
            </a:p>
          </p:txBody>
        </p:sp>
        <p:sp>
          <p:nvSpPr>
            <p:cNvPr id="474" name="Google Shape;474;p13"/>
            <p:cNvSpPr/>
            <p:nvPr/>
          </p:nvSpPr>
          <p:spPr>
            <a:xfrm>
              <a:off x="552718" y="430559"/>
              <a:ext cx="1404606" cy="1404606"/>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rot="-5400000">
              <a:off x="3353996" y="4176368"/>
              <a:ext cx="6339839" cy="7023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txBox="1"/>
            <p:nvPr/>
          </p:nvSpPr>
          <p:spPr>
            <a:xfrm rot="-5400000">
              <a:off x="3353996" y="4176368"/>
              <a:ext cx="6339839" cy="702303"/>
            </a:xfrm>
            <a:prstGeom prst="rect">
              <a:avLst/>
            </a:prstGeom>
            <a:noFill/>
            <a:ln>
              <a:noFill/>
            </a:ln>
          </p:spPr>
          <p:txBody>
            <a:bodyPr anchorCtr="0" anchor="t" bIns="0" lIns="0" spcFirstLastPara="1" rIns="619375" wrap="square" tIns="0">
              <a:noAutofit/>
            </a:bodyPr>
            <a:lstStyle/>
            <a:p>
              <a:pPr indent="0" lvl="0" marL="0" marR="0" rtl="0" algn="r">
                <a:lnSpc>
                  <a:spcPct val="90000"/>
                </a:lnSpc>
                <a:spcBef>
                  <a:spcPts val="0"/>
                </a:spcBef>
                <a:spcAft>
                  <a:spcPts val="0"/>
                </a:spcAft>
                <a:buClr>
                  <a:schemeClr val="dk1"/>
                </a:buClr>
                <a:buSzPts val="5000"/>
                <a:buFont typeface="Calibri"/>
                <a:buNone/>
              </a:pPr>
              <a:r>
                <a:t/>
              </a:r>
              <a:endParaRPr sz="5000">
                <a:solidFill>
                  <a:schemeClr val="dk1"/>
                </a:solidFill>
                <a:latin typeface="Calibri"/>
                <a:ea typeface="Calibri"/>
                <a:cs typeface="Calibri"/>
                <a:sym typeface="Calibri"/>
              </a:endParaRPr>
            </a:p>
          </p:txBody>
        </p:sp>
        <p:sp>
          <p:nvSpPr>
            <p:cNvPr id="477" name="Google Shape;477;p13"/>
            <p:cNvSpPr/>
            <p:nvPr/>
          </p:nvSpPr>
          <p:spPr>
            <a:xfrm>
              <a:off x="6327019" y="1628216"/>
              <a:ext cx="4594309" cy="5798607"/>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txBox="1"/>
            <p:nvPr/>
          </p:nvSpPr>
          <p:spPr>
            <a:xfrm>
              <a:off x="6327019" y="1628216"/>
              <a:ext cx="4594309" cy="5798607"/>
            </a:xfrm>
            <a:prstGeom prst="rect">
              <a:avLst/>
            </a:prstGeom>
            <a:noFill/>
            <a:ln>
              <a:noFill/>
            </a:ln>
          </p:spPr>
          <p:txBody>
            <a:bodyPr anchorCtr="0" anchor="t" bIns="256025" lIns="256025" spcFirstLastPara="1" rIns="256025" wrap="square" tIns="619375">
              <a:noAutofit/>
            </a:bodyPr>
            <a:lstStyle/>
            <a:p>
              <a:pPr indent="-285750" lvl="1" marL="285750" marR="0" rtl="0" algn="just">
                <a:lnSpc>
                  <a:spcPct val="90000"/>
                </a:lnSpc>
                <a:spcBef>
                  <a:spcPts val="0"/>
                </a:spcBef>
                <a:spcAft>
                  <a:spcPts val="0"/>
                </a:spcAft>
                <a:buClr>
                  <a:schemeClr val="lt1"/>
                </a:buClr>
                <a:buSzPts val="3600"/>
                <a:buFont typeface="Arial"/>
                <a:buChar char="•"/>
              </a:pPr>
              <a:r>
                <a:rPr b="0" i="0" lang="en-US" sz="3600" u="none" cap="none" strike="noStrike">
                  <a:solidFill>
                    <a:schemeClr val="lt1"/>
                  </a:solidFill>
                  <a:latin typeface="Arial"/>
                  <a:ea typeface="Arial"/>
                  <a:cs typeface="Arial"/>
                  <a:sym typeface="Arial"/>
                </a:rPr>
                <a:t>Xác định quy trình xây dựng video và vận dụng quy trình vào các bài TH chủ đề</a:t>
              </a:r>
              <a:endParaRPr/>
            </a:p>
          </p:txBody>
        </p:sp>
        <p:sp>
          <p:nvSpPr>
            <p:cNvPr id="479" name="Google Shape;479;p13"/>
            <p:cNvSpPr/>
            <p:nvPr/>
          </p:nvSpPr>
          <p:spPr>
            <a:xfrm>
              <a:off x="6172764" y="430559"/>
              <a:ext cx="1404606" cy="1404606"/>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3"/>
            <p:cNvSpPr/>
            <p:nvPr/>
          </p:nvSpPr>
          <p:spPr>
            <a:xfrm rot="-5400000">
              <a:off x="9019781" y="4176368"/>
              <a:ext cx="6339839" cy="7023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3"/>
            <p:cNvSpPr txBox="1"/>
            <p:nvPr/>
          </p:nvSpPr>
          <p:spPr>
            <a:xfrm rot="-5400000">
              <a:off x="9019781" y="4176368"/>
              <a:ext cx="6339839" cy="702303"/>
            </a:xfrm>
            <a:prstGeom prst="rect">
              <a:avLst/>
            </a:prstGeom>
            <a:noFill/>
            <a:ln>
              <a:noFill/>
            </a:ln>
          </p:spPr>
          <p:txBody>
            <a:bodyPr anchorCtr="0" anchor="t" bIns="0" lIns="0" spcFirstLastPara="1" rIns="619375" wrap="square" tIns="0">
              <a:noAutofit/>
            </a:bodyPr>
            <a:lstStyle/>
            <a:p>
              <a:pPr indent="0" lvl="0" marL="0" marR="0" rtl="0" algn="r">
                <a:lnSpc>
                  <a:spcPct val="90000"/>
                </a:lnSpc>
                <a:spcBef>
                  <a:spcPts val="0"/>
                </a:spcBef>
                <a:spcAft>
                  <a:spcPts val="0"/>
                </a:spcAft>
                <a:buClr>
                  <a:schemeClr val="dk1"/>
                </a:buClr>
                <a:buSzPts val="5000"/>
                <a:buFont typeface="Calibri"/>
                <a:buNone/>
              </a:pPr>
              <a:r>
                <a:rPr lang="en-US" sz="5000">
                  <a:solidFill>
                    <a:schemeClr val="dk1"/>
                  </a:solidFill>
                  <a:latin typeface="Calibri"/>
                  <a:ea typeface="Calibri"/>
                  <a:cs typeface="Calibri"/>
                  <a:sym typeface="Calibri"/>
                </a:rPr>
                <a:t>  </a:t>
              </a:r>
              <a:endParaRPr/>
            </a:p>
          </p:txBody>
        </p:sp>
        <p:sp>
          <p:nvSpPr>
            <p:cNvPr id="482" name="Google Shape;482;p13"/>
            <p:cNvSpPr/>
            <p:nvPr/>
          </p:nvSpPr>
          <p:spPr>
            <a:xfrm>
              <a:off x="11962020" y="1646284"/>
              <a:ext cx="4655878" cy="5762470"/>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3"/>
            <p:cNvSpPr txBox="1"/>
            <p:nvPr/>
          </p:nvSpPr>
          <p:spPr>
            <a:xfrm>
              <a:off x="11962020" y="1646284"/>
              <a:ext cx="4655878" cy="5762470"/>
            </a:xfrm>
            <a:prstGeom prst="rect">
              <a:avLst/>
            </a:prstGeom>
            <a:noFill/>
            <a:ln>
              <a:noFill/>
            </a:ln>
          </p:spPr>
          <p:txBody>
            <a:bodyPr anchorCtr="0" anchor="t" bIns="256025" lIns="256025" spcFirstLastPara="1" rIns="256025" wrap="square" tIns="619375">
              <a:noAutofit/>
            </a:bodyPr>
            <a:lstStyle/>
            <a:p>
              <a:pPr indent="-285750" lvl="1" marL="285750" marR="0" rtl="0" algn="just">
                <a:lnSpc>
                  <a:spcPct val="90000"/>
                </a:lnSpc>
                <a:spcBef>
                  <a:spcPts val="0"/>
                </a:spcBef>
                <a:spcAft>
                  <a:spcPts val="0"/>
                </a:spcAft>
                <a:buClr>
                  <a:schemeClr val="lt1"/>
                </a:buClr>
                <a:buSzPts val="3600"/>
                <a:buFont typeface="Arial"/>
                <a:buChar char="•"/>
              </a:pPr>
              <a:r>
                <a:rPr b="0" i="0" lang="en-US" sz="3600" u="none" cap="none" strike="noStrike">
                  <a:solidFill>
                    <a:schemeClr val="lt1"/>
                  </a:solidFill>
                  <a:latin typeface="Arial"/>
                  <a:ea typeface="Arial"/>
                  <a:cs typeface="Arial"/>
                  <a:sym typeface="Arial"/>
                </a:rPr>
                <a:t>Đề xuất quy trình sử dụng video TH nhằm nâng cao hiệu quả dạy học TH và phát triển NLTM</a:t>
              </a:r>
              <a:endParaRPr/>
            </a:p>
          </p:txBody>
        </p:sp>
        <p:sp>
          <p:nvSpPr>
            <p:cNvPr id="484" name="Google Shape;484;p13"/>
            <p:cNvSpPr/>
            <p:nvPr/>
          </p:nvSpPr>
          <p:spPr>
            <a:xfrm>
              <a:off x="11838549" y="430559"/>
              <a:ext cx="1404606" cy="1404606"/>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10645" r="-10644" t="0"/>
            </a:stretch>
          </a:blipFill>
          <a:ln>
            <a:noFill/>
          </a:ln>
        </p:spPr>
      </p:sp>
      <p:grpSp>
        <p:nvGrpSpPr>
          <p:cNvPr id="491" name="Google Shape;491;p14"/>
          <p:cNvGrpSpPr/>
          <p:nvPr/>
        </p:nvGrpSpPr>
        <p:grpSpPr>
          <a:xfrm rot="-1342433">
            <a:off x="-2336066" y="917945"/>
            <a:ext cx="5154237" cy="353660"/>
            <a:chOff x="0" y="-38100"/>
            <a:chExt cx="1357495" cy="93145"/>
          </a:xfrm>
        </p:grpSpPr>
        <p:sp>
          <p:nvSpPr>
            <p:cNvPr id="492" name="Google Shape;492;p1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2D8BBA"/>
            </a:solidFill>
            <a:ln>
              <a:noFill/>
            </a:ln>
          </p:spPr>
        </p:sp>
        <p:sp>
          <p:nvSpPr>
            <p:cNvPr id="493" name="Google Shape;493;p14"/>
            <p:cNvSpPr txBox="1"/>
            <p:nvPr/>
          </p:nvSpPr>
          <p:spPr>
            <a:xfrm>
              <a:off x="0" y="-38100"/>
              <a:ext cx="1357495" cy="93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4" name="Google Shape;494;p14"/>
          <p:cNvGrpSpPr/>
          <p:nvPr/>
        </p:nvGrpSpPr>
        <p:grpSpPr>
          <a:xfrm rot="-1657338">
            <a:off x="5824609" y="9689758"/>
            <a:ext cx="5154237" cy="353660"/>
            <a:chOff x="0" y="-38100"/>
            <a:chExt cx="1357495" cy="93145"/>
          </a:xfrm>
        </p:grpSpPr>
        <p:sp>
          <p:nvSpPr>
            <p:cNvPr id="495" name="Google Shape;495;p1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2D8BBA"/>
            </a:solidFill>
            <a:ln>
              <a:noFill/>
            </a:ln>
          </p:spPr>
        </p:sp>
        <p:sp>
          <p:nvSpPr>
            <p:cNvPr id="496" name="Google Shape;496;p14"/>
            <p:cNvSpPr txBox="1"/>
            <p:nvPr/>
          </p:nvSpPr>
          <p:spPr>
            <a:xfrm>
              <a:off x="0" y="-38100"/>
              <a:ext cx="1357495" cy="93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7" name="Google Shape;497;p14"/>
          <p:cNvGrpSpPr/>
          <p:nvPr/>
        </p:nvGrpSpPr>
        <p:grpSpPr>
          <a:xfrm rot="-1342433">
            <a:off x="-3815215" y="1995556"/>
            <a:ext cx="5154237" cy="353660"/>
            <a:chOff x="0" y="-38100"/>
            <a:chExt cx="1357495" cy="93145"/>
          </a:xfrm>
        </p:grpSpPr>
        <p:sp>
          <p:nvSpPr>
            <p:cNvPr id="498" name="Google Shape;498;p1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0C2E5E"/>
            </a:solidFill>
            <a:ln>
              <a:noFill/>
            </a:ln>
          </p:spPr>
        </p:sp>
        <p:sp>
          <p:nvSpPr>
            <p:cNvPr id="499" name="Google Shape;499;p14"/>
            <p:cNvSpPr txBox="1"/>
            <p:nvPr/>
          </p:nvSpPr>
          <p:spPr>
            <a:xfrm>
              <a:off x="0" y="-38100"/>
              <a:ext cx="1357495" cy="93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0" name="Google Shape;500;p14"/>
          <p:cNvGrpSpPr/>
          <p:nvPr/>
        </p:nvGrpSpPr>
        <p:grpSpPr>
          <a:xfrm rot="-1657338">
            <a:off x="5410765" y="10640319"/>
            <a:ext cx="5154237" cy="353660"/>
            <a:chOff x="0" y="-38100"/>
            <a:chExt cx="1357495" cy="93145"/>
          </a:xfrm>
        </p:grpSpPr>
        <p:sp>
          <p:nvSpPr>
            <p:cNvPr id="501" name="Google Shape;501;p1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0C2E5E"/>
            </a:solidFill>
            <a:ln>
              <a:noFill/>
            </a:ln>
          </p:spPr>
        </p:sp>
        <p:sp>
          <p:nvSpPr>
            <p:cNvPr id="502" name="Google Shape;502;p14"/>
            <p:cNvSpPr txBox="1"/>
            <p:nvPr/>
          </p:nvSpPr>
          <p:spPr>
            <a:xfrm>
              <a:off x="0" y="-38100"/>
              <a:ext cx="1357495" cy="9314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 name="Google Shape;503;p14"/>
          <p:cNvSpPr/>
          <p:nvPr/>
        </p:nvSpPr>
        <p:spPr>
          <a:xfrm>
            <a:off x="0" y="6227633"/>
            <a:ext cx="13351236" cy="2435033"/>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14"/>
          <p:cNvSpPr txBox="1"/>
          <p:nvPr/>
        </p:nvSpPr>
        <p:spPr>
          <a:xfrm>
            <a:off x="241052" y="6227633"/>
            <a:ext cx="11457083" cy="22874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7432">
                <a:solidFill>
                  <a:srgbClr val="0C2E5E"/>
                </a:solidFill>
                <a:latin typeface="Arial"/>
                <a:ea typeface="Arial"/>
                <a:cs typeface="Arial"/>
                <a:sym typeface="Arial"/>
              </a:rPr>
              <a:t>PHẦN II </a:t>
            </a:r>
            <a:endParaRPr/>
          </a:p>
          <a:p>
            <a:pPr indent="0" lvl="0" marL="0" marR="0" rtl="0" algn="l">
              <a:spcBef>
                <a:spcPts val="0"/>
              </a:spcBef>
              <a:spcAft>
                <a:spcPts val="0"/>
              </a:spcAft>
              <a:buNone/>
            </a:pPr>
            <a:r>
              <a:rPr b="1" lang="en-US" sz="7432">
                <a:solidFill>
                  <a:srgbClr val="0C2E5E"/>
                </a:solidFill>
                <a:latin typeface="Arial"/>
                <a:ea typeface="Arial"/>
                <a:cs typeface="Arial"/>
                <a:sym typeface="Arial"/>
              </a:rPr>
              <a:t>NỘI DUNG NGHIÊN CỨU</a:t>
            </a:r>
            <a:endParaRPr/>
          </a:p>
        </p:txBody>
      </p:sp>
      <p:sp>
        <p:nvSpPr>
          <p:cNvPr id="505" name="Google Shape;505;p14"/>
          <p:cNvSpPr/>
          <p:nvPr/>
        </p:nvSpPr>
        <p:spPr>
          <a:xfrm rot="-98210">
            <a:off x="9567919" y="-1318732"/>
            <a:ext cx="15276739" cy="11097024"/>
          </a:xfrm>
          <a:custGeom>
            <a:rect b="b" l="l" r="r" t="t"/>
            <a:pathLst>
              <a:path extrusionOk="0" h="4612640" w="6350000">
                <a:moveTo>
                  <a:pt x="0" y="2670810"/>
                </a:moveTo>
                <a:lnTo>
                  <a:pt x="1606550" y="4612640"/>
                </a:lnTo>
                <a:lnTo>
                  <a:pt x="4968240" y="4612640"/>
                </a:lnTo>
                <a:lnTo>
                  <a:pt x="4968240" y="2670810"/>
                </a:lnTo>
                <a:lnTo>
                  <a:pt x="6350000" y="0"/>
                </a:lnTo>
                <a:lnTo>
                  <a:pt x="0" y="0"/>
                </a:lnTo>
                <a:close/>
              </a:path>
            </a:pathLst>
          </a:custGeom>
          <a:blipFill rotWithShape="1">
            <a:blip r:embed="rId4">
              <a:alphaModFix/>
            </a:blip>
            <a:stretch>
              <a:fillRect b="0" l="-4461" r="-4460" t="0"/>
            </a:stretch>
          </a:blipFill>
          <a:ln>
            <a:noFill/>
          </a:ln>
        </p:spPr>
      </p:sp>
      <p:sp>
        <p:nvSpPr>
          <p:cNvPr id="506" name="Google Shape;506;p14"/>
          <p:cNvSpPr/>
          <p:nvPr/>
        </p:nvSpPr>
        <p:spPr>
          <a:xfrm rot="-120121">
            <a:off x="10332834" y="-296178"/>
            <a:ext cx="12464052" cy="9053887"/>
          </a:xfrm>
          <a:custGeom>
            <a:rect b="b" l="l" r="r" t="t"/>
            <a:pathLst>
              <a:path extrusionOk="0" h="4612640" w="6350000">
                <a:moveTo>
                  <a:pt x="0" y="2670810"/>
                </a:moveTo>
                <a:lnTo>
                  <a:pt x="1606550" y="4612640"/>
                </a:lnTo>
                <a:lnTo>
                  <a:pt x="4968240" y="4612640"/>
                </a:lnTo>
                <a:lnTo>
                  <a:pt x="4968240" y="2670810"/>
                </a:lnTo>
                <a:lnTo>
                  <a:pt x="6350000" y="0"/>
                </a:lnTo>
                <a:lnTo>
                  <a:pt x="0" y="0"/>
                </a:lnTo>
                <a:close/>
              </a:path>
            </a:pathLst>
          </a:custGeom>
          <a:blipFill rotWithShape="1">
            <a:blip r:embed="rId5">
              <a:alphaModFix/>
            </a:blip>
            <a:stretch>
              <a:fillRect b="0" l="-8822" r="0" t="0"/>
            </a:stretch>
          </a:blipFill>
          <a:ln>
            <a:noFill/>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15"/>
          <p:cNvPicPr preferRelativeResize="0"/>
          <p:nvPr/>
        </p:nvPicPr>
        <p:blipFill rotWithShape="1">
          <a:blip r:embed="rId3">
            <a:alphaModFix/>
          </a:blip>
          <a:srcRect b="0" l="0" r="0" t="16087"/>
          <a:stretch/>
        </p:blipFill>
        <p:spPr>
          <a:xfrm>
            <a:off x="2470638" y="0"/>
            <a:ext cx="13346723" cy="5365753"/>
          </a:xfrm>
          <a:prstGeom prst="rect">
            <a:avLst/>
          </a:prstGeom>
          <a:noFill/>
          <a:ln>
            <a:noFill/>
          </a:ln>
        </p:spPr>
      </p:pic>
      <p:grpSp>
        <p:nvGrpSpPr>
          <p:cNvPr id="512" name="Google Shape;512;p15"/>
          <p:cNvGrpSpPr/>
          <p:nvPr/>
        </p:nvGrpSpPr>
        <p:grpSpPr>
          <a:xfrm>
            <a:off x="-15240" y="9113639"/>
            <a:ext cx="18476217" cy="1173361"/>
            <a:chOff x="0" y="-38100"/>
            <a:chExt cx="4866164" cy="309033"/>
          </a:xfrm>
        </p:grpSpPr>
        <p:sp>
          <p:nvSpPr>
            <p:cNvPr id="513" name="Google Shape;513;p15"/>
            <p:cNvSpPr/>
            <p:nvPr/>
          </p:nvSpPr>
          <p:spPr>
            <a:xfrm>
              <a:off x="0" y="0"/>
              <a:ext cx="4866164" cy="270933"/>
            </a:xfrm>
            <a:custGeom>
              <a:rect b="b" l="l" r="r" t="t"/>
              <a:pathLst>
                <a:path extrusionOk="0" h="270933" w="4866164">
                  <a:moveTo>
                    <a:pt x="0" y="0"/>
                  </a:moveTo>
                  <a:lnTo>
                    <a:pt x="4866164" y="0"/>
                  </a:lnTo>
                  <a:lnTo>
                    <a:pt x="4866164" y="270933"/>
                  </a:lnTo>
                  <a:lnTo>
                    <a:pt x="0" y="270933"/>
                  </a:lnTo>
                  <a:close/>
                </a:path>
              </a:pathLst>
            </a:custGeom>
            <a:solidFill>
              <a:srgbClr val="5B98BA"/>
            </a:solidFill>
            <a:ln>
              <a:noFill/>
            </a:ln>
          </p:spPr>
        </p:sp>
        <p:sp>
          <p:nvSpPr>
            <p:cNvPr id="514" name="Google Shape;514;p15"/>
            <p:cNvSpPr txBox="1"/>
            <p:nvPr/>
          </p:nvSpPr>
          <p:spPr>
            <a:xfrm>
              <a:off x="0" y="-38100"/>
              <a:ext cx="4866164" cy="3090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5" name="Google Shape;515;p15"/>
          <p:cNvGrpSpPr/>
          <p:nvPr/>
        </p:nvGrpSpPr>
        <p:grpSpPr>
          <a:xfrm>
            <a:off x="0" y="2736600"/>
            <a:ext cx="18288000" cy="4388100"/>
            <a:chOff x="0" y="-38100"/>
            <a:chExt cx="3042735" cy="1382860"/>
          </a:xfrm>
        </p:grpSpPr>
        <p:sp>
          <p:nvSpPr>
            <p:cNvPr id="516" name="Google Shape;516;p15"/>
            <p:cNvSpPr/>
            <p:nvPr/>
          </p:nvSpPr>
          <p:spPr>
            <a:xfrm>
              <a:off x="0" y="0"/>
              <a:ext cx="3042735" cy="1344760"/>
            </a:xfrm>
            <a:custGeom>
              <a:rect b="b" l="l" r="r" t="t"/>
              <a:pathLst>
                <a:path extrusionOk="0" h="1344760" w="3042735">
                  <a:moveTo>
                    <a:pt x="0" y="0"/>
                  </a:moveTo>
                  <a:lnTo>
                    <a:pt x="3042735" y="0"/>
                  </a:lnTo>
                  <a:lnTo>
                    <a:pt x="3042735" y="1344760"/>
                  </a:lnTo>
                  <a:lnTo>
                    <a:pt x="0" y="1344760"/>
                  </a:lnTo>
                  <a:close/>
                </a:path>
              </a:pathLst>
            </a:custGeom>
            <a:solidFill>
              <a:srgbClr val="145DA0"/>
            </a:solidFill>
            <a:ln>
              <a:noFill/>
            </a:ln>
          </p:spPr>
        </p:sp>
        <p:sp>
          <p:nvSpPr>
            <p:cNvPr id="517" name="Google Shape;517;p15"/>
            <p:cNvSpPr txBox="1"/>
            <p:nvPr/>
          </p:nvSpPr>
          <p:spPr>
            <a:xfrm>
              <a:off x="0" y="-38100"/>
              <a:ext cx="3042735" cy="138286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8" name="Google Shape;518;p15"/>
          <p:cNvSpPr txBox="1"/>
          <p:nvPr/>
        </p:nvSpPr>
        <p:spPr>
          <a:xfrm>
            <a:off x="1600200" y="4215198"/>
            <a:ext cx="15925800" cy="905441"/>
          </a:xfrm>
          <a:prstGeom prst="rect">
            <a:avLst/>
          </a:prstGeom>
          <a:noFill/>
          <a:ln>
            <a:noFill/>
          </a:ln>
        </p:spPr>
        <p:txBody>
          <a:bodyPr anchorCtr="0" anchor="t" bIns="0" lIns="0" spcFirstLastPara="1" rIns="0" wrap="square" tIns="0">
            <a:spAutoFit/>
          </a:bodyPr>
          <a:lstStyle/>
          <a:p>
            <a:pPr indent="0" lvl="0" marL="0" marR="0" rtl="0" algn="ctr">
              <a:lnSpc>
                <a:spcPct val="204875"/>
              </a:lnSpc>
              <a:spcBef>
                <a:spcPts val="0"/>
              </a:spcBef>
              <a:spcAft>
                <a:spcPts val="0"/>
              </a:spcAft>
              <a:buNone/>
            </a:pPr>
            <a:r>
              <a:rPr b="1" lang="en-US" sz="4000">
                <a:solidFill>
                  <a:srgbClr val="FDFDFD"/>
                </a:solidFill>
                <a:latin typeface="Arial"/>
                <a:ea typeface="Arial"/>
                <a:cs typeface="Arial"/>
                <a:sym typeface="Arial"/>
              </a:rPr>
              <a:t>CHƯƠNG 1. CƠ SỞ LÝ LUẬN VÀ CƠ SỞ THỰC TIỄN CỦA ĐỀ TÀI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1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525" name="Google Shape;525;p16"/>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CHƯƠNG I</a:t>
            </a:r>
            <a:endParaRPr/>
          </a:p>
        </p:txBody>
      </p:sp>
      <p:sp>
        <p:nvSpPr>
          <p:cNvPr id="526" name="Google Shape;526;p16"/>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 name="Google Shape;527;p1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528" name="Google Shape;528;p1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6"/>
          <p:cNvSpPr txBox="1"/>
          <p:nvPr/>
        </p:nvSpPr>
        <p:spPr>
          <a:xfrm>
            <a:off x="877007" y="2000637"/>
            <a:ext cx="16533986" cy="7755969"/>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3600">
                <a:solidFill>
                  <a:schemeClr val="dk1"/>
                </a:solidFill>
                <a:latin typeface="Arial"/>
                <a:ea typeface="Arial"/>
                <a:cs typeface="Arial"/>
                <a:sym typeface="Arial"/>
              </a:rPr>
              <a:t>1.1. Tổng quan nghiên cứu về xây dựng và sử dụng video trong dạy học TH</a:t>
            </a:r>
            <a:endParaRPr/>
          </a:p>
          <a:p>
            <a:pPr indent="0" lvl="0" marL="0" marR="0" rtl="0" algn="l">
              <a:spcBef>
                <a:spcPts val="0"/>
              </a:spcBef>
              <a:spcAft>
                <a:spcPts val="0"/>
              </a:spcAft>
              <a:buNone/>
            </a:pPr>
            <a:r>
              <a:rPr b="1" lang="en-US" sz="3600">
                <a:solidFill>
                  <a:schemeClr val="dk1"/>
                </a:solidFill>
                <a:latin typeface="Arial"/>
                <a:ea typeface="Arial"/>
                <a:cs typeface="Arial"/>
                <a:sym typeface="Arial"/>
              </a:rPr>
              <a:t>	1</a:t>
            </a:r>
            <a:r>
              <a:rPr lang="en-US" sz="3600">
                <a:solidFill>
                  <a:schemeClr val="dk1"/>
                </a:solidFill>
                <a:latin typeface="Arial"/>
                <a:ea typeface="Arial"/>
                <a:cs typeface="Arial"/>
                <a:sym typeface="Arial"/>
              </a:rPr>
              <a:t>.1.1. Trên thế giới</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1.1.2. Ở Việt Nam</a:t>
            </a:r>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rPr b="1" lang="en-US" sz="3600">
                <a:solidFill>
                  <a:schemeClr val="dk1"/>
                </a:solidFill>
                <a:latin typeface="Arial"/>
                <a:ea typeface="Arial"/>
                <a:cs typeface="Arial"/>
                <a:sym typeface="Arial"/>
              </a:rPr>
              <a:t>1.2. Cơ sở lý luận</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1.2.1. Thực hành và thực hành Sinh học</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1.2.2. Dạy học thực hành</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1.2.3. Video dạy học thực hành</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1.2.4.  Sử dụng video dạy học thực hành Sinh học</a:t>
            </a:r>
            <a:endParaRPr/>
          </a:p>
          <a:p>
            <a:pPr indent="0" lvl="0" marL="0" marR="0" rtl="0" algn="l">
              <a:spcBef>
                <a:spcPts val="0"/>
              </a:spcBef>
              <a:spcAft>
                <a:spcPts val="0"/>
              </a:spcAft>
              <a:buNone/>
            </a:pPr>
            <a:r>
              <a:rPr lang="en-US" sz="3600">
                <a:solidFill>
                  <a:schemeClr val="dk1"/>
                </a:solidFill>
                <a:latin typeface="Arial"/>
                <a:ea typeface="Arial"/>
                <a:cs typeface="Arial"/>
                <a:sym typeface="Arial"/>
              </a:rPr>
              <a:t>	1.2.5. NL thực nghiệm</a:t>
            </a:r>
            <a:endParaRPr/>
          </a:p>
          <a:p>
            <a:pPr indent="0" lvl="0" marL="0" marR="0" rtl="0" algn="l">
              <a:spcBef>
                <a:spcPts val="0"/>
              </a:spcBef>
              <a:spcAft>
                <a:spcPts val="0"/>
              </a:spcAft>
              <a:buNone/>
            </a:pPr>
            <a:r>
              <a:t/>
            </a:r>
            <a:endParaRPr sz="3600">
              <a:solidFill>
                <a:schemeClr val="dk1"/>
              </a:solidFill>
              <a:latin typeface="Arial"/>
              <a:ea typeface="Arial"/>
              <a:cs typeface="Arial"/>
              <a:sym typeface="Arial"/>
            </a:endParaRPr>
          </a:p>
          <a:p>
            <a:pPr indent="0" lvl="0" marL="0" marR="0" rtl="0" algn="l">
              <a:spcBef>
                <a:spcPts val="0"/>
              </a:spcBef>
              <a:spcAft>
                <a:spcPts val="0"/>
              </a:spcAft>
              <a:buNone/>
            </a:pPr>
            <a:r>
              <a:rPr b="1" lang="en-US" sz="3600">
                <a:solidFill>
                  <a:schemeClr val="dk1"/>
                </a:solidFill>
                <a:latin typeface="Arial"/>
                <a:ea typeface="Arial"/>
                <a:cs typeface="Arial"/>
                <a:sym typeface="Arial"/>
              </a:rPr>
              <a:t>1.3. Cơ sở thực tiễn</a:t>
            </a:r>
            <a:endParaRPr/>
          </a:p>
          <a:p>
            <a:pPr indent="0" lvl="0" marL="0" marR="0" rtl="0" algn="l">
              <a:spcBef>
                <a:spcPts val="0"/>
              </a:spcBef>
              <a:spcAft>
                <a:spcPts val="0"/>
              </a:spcAft>
              <a:buNone/>
            </a:pPr>
            <a:r>
              <a:rPr b="1" lang="en-US" sz="3600">
                <a:solidFill>
                  <a:schemeClr val="dk1"/>
                </a:solidFill>
                <a:latin typeface="Arial"/>
                <a:ea typeface="Arial"/>
                <a:cs typeface="Arial"/>
                <a:sym typeface="Arial"/>
              </a:rPr>
              <a:t>	</a:t>
            </a:r>
            <a:r>
              <a:rPr lang="en-US" sz="3600">
                <a:solidFill>
                  <a:schemeClr val="dk1"/>
                </a:solidFill>
                <a:latin typeface="Arial"/>
                <a:ea typeface="Arial"/>
                <a:cs typeface="Arial"/>
                <a:sym typeface="Arial"/>
              </a:rPr>
              <a:t>Khảo sát GV </a:t>
            </a:r>
            <a:endParaRPr/>
          </a:p>
          <a:p>
            <a:pPr indent="0" lvl="0" marL="0" marR="0" rtl="0" algn="l">
              <a:spcBef>
                <a:spcPts val="0"/>
              </a:spcBef>
              <a:spcAft>
                <a:spcPts val="0"/>
              </a:spcAft>
              <a:buNone/>
            </a:pPr>
            <a:r>
              <a:rPr b="1" lang="en-US" sz="3600">
                <a:solidFill>
                  <a:schemeClr val="dk1"/>
                </a:solidFill>
                <a:latin typeface="Arial"/>
                <a:ea typeface="Arial"/>
                <a:cs typeface="Arial"/>
                <a:sym typeface="Arial"/>
              </a:rPr>
              <a:t>	</a:t>
            </a:r>
            <a:r>
              <a:rPr lang="en-US" sz="3600">
                <a:solidFill>
                  <a:schemeClr val="dk1"/>
                </a:solidFill>
                <a:latin typeface="Arial"/>
                <a:ea typeface="Arial"/>
                <a:cs typeface="Arial"/>
                <a:sym typeface="Arial"/>
              </a:rPr>
              <a:t>Khảo sát HS</a:t>
            </a:r>
            <a:endParaRPr b="1" sz="36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1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536" name="Google Shape;536;p17"/>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1.2. Cơ sở lí luận</a:t>
            </a:r>
            <a:endParaRPr/>
          </a:p>
        </p:txBody>
      </p:sp>
      <p:sp>
        <p:nvSpPr>
          <p:cNvPr id="537" name="Google Shape;537;p17"/>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1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539" name="Google Shape;539;p1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7"/>
          <p:cNvSpPr txBox="1"/>
          <p:nvPr/>
        </p:nvSpPr>
        <p:spPr>
          <a:xfrm>
            <a:off x="1981200" y="1692419"/>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Thực hành và thực hành Sinh học</a:t>
            </a:r>
            <a:endParaRPr/>
          </a:p>
        </p:txBody>
      </p:sp>
      <p:sp>
        <p:nvSpPr>
          <p:cNvPr id="541" name="Google Shape;541;p17"/>
          <p:cNvSpPr/>
          <p:nvPr/>
        </p:nvSpPr>
        <p:spPr>
          <a:xfrm rot="10800000">
            <a:off x="1182066" y="1368132"/>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542" name="Google Shape;542;p17"/>
          <p:cNvSpPr txBox="1"/>
          <p:nvPr/>
        </p:nvSpPr>
        <p:spPr>
          <a:xfrm>
            <a:off x="2083191" y="3245024"/>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Dạy học thực hành</a:t>
            </a:r>
            <a:endParaRPr/>
          </a:p>
        </p:txBody>
      </p:sp>
      <p:sp>
        <p:nvSpPr>
          <p:cNvPr id="543" name="Google Shape;543;p17"/>
          <p:cNvSpPr/>
          <p:nvPr/>
        </p:nvSpPr>
        <p:spPr>
          <a:xfrm>
            <a:off x="-380999" y="186025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544" name="Google Shape;544;p17"/>
          <p:cNvSpPr/>
          <p:nvPr/>
        </p:nvSpPr>
        <p:spPr>
          <a:xfrm>
            <a:off x="-345242" y="3429142"/>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545" name="Google Shape;545;p17"/>
          <p:cNvSpPr txBox="1"/>
          <p:nvPr/>
        </p:nvSpPr>
        <p:spPr>
          <a:xfrm>
            <a:off x="2083191" y="4814428"/>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Video dạy học thực hành</a:t>
            </a:r>
            <a:endParaRPr/>
          </a:p>
        </p:txBody>
      </p:sp>
      <p:sp>
        <p:nvSpPr>
          <p:cNvPr id="546" name="Google Shape;546;p17"/>
          <p:cNvSpPr/>
          <p:nvPr/>
        </p:nvSpPr>
        <p:spPr>
          <a:xfrm>
            <a:off x="-380999" y="4998028"/>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547" name="Google Shape;547;p17"/>
          <p:cNvSpPr txBox="1"/>
          <p:nvPr/>
        </p:nvSpPr>
        <p:spPr>
          <a:xfrm>
            <a:off x="2083191" y="6266525"/>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Sử dụng video dạy học thực hành Sinh học</a:t>
            </a:r>
            <a:endParaRPr/>
          </a:p>
        </p:txBody>
      </p:sp>
      <p:sp>
        <p:nvSpPr>
          <p:cNvPr id="548" name="Google Shape;548;p17"/>
          <p:cNvSpPr/>
          <p:nvPr/>
        </p:nvSpPr>
        <p:spPr>
          <a:xfrm>
            <a:off x="-345242" y="6566914"/>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549" name="Google Shape;549;p17"/>
          <p:cNvSpPr txBox="1"/>
          <p:nvPr/>
        </p:nvSpPr>
        <p:spPr>
          <a:xfrm>
            <a:off x="1965960" y="7908430"/>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 Năng lực thực nghiệm</a:t>
            </a:r>
            <a:endParaRPr/>
          </a:p>
        </p:txBody>
      </p:sp>
      <p:sp>
        <p:nvSpPr>
          <p:cNvPr id="550" name="Google Shape;550;p17"/>
          <p:cNvSpPr/>
          <p:nvPr/>
        </p:nvSpPr>
        <p:spPr>
          <a:xfrm>
            <a:off x="-396237" y="813122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1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557" name="Google Shape;557;p18"/>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8" name="Google Shape;558;p1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559" name="Google Shape;559;p1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8"/>
          <p:cNvSpPr txBox="1"/>
          <p:nvPr/>
        </p:nvSpPr>
        <p:spPr>
          <a:xfrm>
            <a:off x="1931636" y="1271356"/>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Thực hành và thực hành Sinh học</a:t>
            </a:r>
            <a:endParaRPr/>
          </a:p>
        </p:txBody>
      </p:sp>
      <p:sp>
        <p:nvSpPr>
          <p:cNvPr id="561" name="Google Shape;561;p18"/>
          <p:cNvSpPr/>
          <p:nvPr/>
        </p:nvSpPr>
        <p:spPr>
          <a:xfrm>
            <a:off x="-323355" y="151394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562" name="Google Shape;562;p18"/>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563" name="Google Shape;563;p18"/>
          <p:cNvSpPr txBox="1"/>
          <p:nvPr/>
        </p:nvSpPr>
        <p:spPr>
          <a:xfrm>
            <a:off x="-10062301" y="3492529"/>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Dạy học thực hành</a:t>
            </a:r>
            <a:endParaRPr/>
          </a:p>
        </p:txBody>
      </p:sp>
      <p:sp>
        <p:nvSpPr>
          <p:cNvPr id="564" name="Google Shape;564;p18"/>
          <p:cNvSpPr/>
          <p:nvPr/>
        </p:nvSpPr>
        <p:spPr>
          <a:xfrm>
            <a:off x="-12490734" y="367664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565" name="Google Shape;565;p18"/>
          <p:cNvSpPr txBox="1"/>
          <p:nvPr/>
        </p:nvSpPr>
        <p:spPr>
          <a:xfrm>
            <a:off x="-10062301" y="5061933"/>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Video dạy học thực hành</a:t>
            </a:r>
            <a:endParaRPr/>
          </a:p>
        </p:txBody>
      </p:sp>
      <p:sp>
        <p:nvSpPr>
          <p:cNvPr id="566" name="Google Shape;566;p18"/>
          <p:cNvSpPr/>
          <p:nvPr/>
        </p:nvSpPr>
        <p:spPr>
          <a:xfrm>
            <a:off x="-12526491" y="524553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567" name="Google Shape;567;p18"/>
          <p:cNvSpPr txBox="1"/>
          <p:nvPr/>
        </p:nvSpPr>
        <p:spPr>
          <a:xfrm>
            <a:off x="-10062301" y="6514030"/>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Sử dụng video dạy học thực hành Sinh học</a:t>
            </a:r>
            <a:endParaRPr/>
          </a:p>
        </p:txBody>
      </p:sp>
      <p:sp>
        <p:nvSpPr>
          <p:cNvPr id="568" name="Google Shape;568;p18"/>
          <p:cNvSpPr/>
          <p:nvPr/>
        </p:nvSpPr>
        <p:spPr>
          <a:xfrm>
            <a:off x="-12490734" y="681441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569" name="Google Shape;569;p18"/>
          <p:cNvSpPr txBox="1"/>
          <p:nvPr/>
        </p:nvSpPr>
        <p:spPr>
          <a:xfrm>
            <a:off x="-10179532" y="8155935"/>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 Năng lực thực nghiệm</a:t>
            </a:r>
            <a:endParaRPr/>
          </a:p>
        </p:txBody>
      </p:sp>
      <p:sp>
        <p:nvSpPr>
          <p:cNvPr id="570" name="Google Shape;570;p18"/>
          <p:cNvSpPr/>
          <p:nvPr/>
        </p:nvSpPr>
        <p:spPr>
          <a:xfrm>
            <a:off x="-12541729" y="83787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571" name="Google Shape;571;p18"/>
          <p:cNvSpPr/>
          <p:nvPr/>
        </p:nvSpPr>
        <p:spPr>
          <a:xfrm>
            <a:off x="1037108" y="2968330"/>
            <a:ext cx="7574867" cy="2665348"/>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Thực hành là một hoạt động mang tính trải nghiệm, qua đó hình thành các kỹ năng khám phá đối tượng bằng cách quan sát, phân tích, xác định phương pháp, xây dựng quy trình, tìm cách biện giải để xác định bản chất khách quan đối tượng. </a:t>
            </a:r>
            <a:endParaRPr sz="2800">
              <a:solidFill>
                <a:schemeClr val="dk1"/>
              </a:solidFill>
              <a:latin typeface="Calibri"/>
              <a:ea typeface="Calibri"/>
              <a:cs typeface="Calibri"/>
              <a:sym typeface="Calibri"/>
            </a:endParaRPr>
          </a:p>
        </p:txBody>
      </p:sp>
      <p:sp>
        <p:nvSpPr>
          <p:cNvPr id="572" name="Google Shape;572;p18"/>
          <p:cNvSpPr/>
          <p:nvPr/>
        </p:nvSpPr>
        <p:spPr>
          <a:xfrm>
            <a:off x="9169777" y="6082397"/>
            <a:ext cx="8176669" cy="2665348"/>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2800">
                <a:solidFill>
                  <a:schemeClr val="dk1"/>
                </a:solidFill>
                <a:latin typeface="Calibri"/>
                <a:ea typeface="Calibri"/>
                <a:cs typeface="Calibri"/>
                <a:sym typeface="Calibri"/>
              </a:rPr>
              <a:t>Thực hành là vận dụng lý thuyết vào thực tiễn thí nghiệm trực tiếp quan sát, tiến hành thí nghiệm để xác định được bản chất, kiểm tra những đặc tính, tính chất của sự vật, hiện tượng.</a:t>
            </a:r>
            <a:endParaRPr sz="2800">
              <a:solidFill>
                <a:schemeClr val="dk1"/>
              </a:solidFill>
              <a:latin typeface="Calibri"/>
              <a:ea typeface="Calibri"/>
              <a:cs typeface="Calibri"/>
              <a:sym typeface="Calibri"/>
            </a:endParaRPr>
          </a:p>
        </p:txBody>
      </p:sp>
      <p:pic>
        <p:nvPicPr>
          <p:cNvPr id="573" name="Google Shape;573;p18"/>
          <p:cNvPicPr preferRelativeResize="0"/>
          <p:nvPr/>
        </p:nvPicPr>
        <p:blipFill rotWithShape="1">
          <a:blip r:embed="rId5">
            <a:alphaModFix/>
          </a:blip>
          <a:srcRect b="0" l="0" r="0" t="0"/>
          <a:stretch/>
        </p:blipFill>
        <p:spPr>
          <a:xfrm>
            <a:off x="10583998" y="2608490"/>
            <a:ext cx="5348229" cy="3002407"/>
          </a:xfrm>
          <a:prstGeom prst="rect">
            <a:avLst/>
          </a:prstGeom>
          <a:noFill/>
          <a:ln>
            <a:noFill/>
          </a:ln>
        </p:spPr>
      </p:pic>
      <p:pic>
        <p:nvPicPr>
          <p:cNvPr id="574" name="Google Shape;574;p18"/>
          <p:cNvPicPr preferRelativeResize="0"/>
          <p:nvPr/>
        </p:nvPicPr>
        <p:blipFill rotWithShape="1">
          <a:blip r:embed="rId6">
            <a:alphaModFix/>
          </a:blip>
          <a:srcRect b="0" l="0" r="0" t="0"/>
          <a:stretch/>
        </p:blipFill>
        <p:spPr>
          <a:xfrm>
            <a:off x="1480018" y="6000786"/>
            <a:ext cx="6355465" cy="3633207"/>
          </a:xfrm>
          <a:prstGeom prst="rect">
            <a:avLst/>
          </a:prstGeom>
          <a:noFill/>
          <a:ln>
            <a:noFill/>
          </a:ln>
        </p:spPr>
      </p:pic>
      <p:sp>
        <p:nvSpPr>
          <p:cNvPr id="575" name="Google Shape;575;p18"/>
          <p:cNvSpPr/>
          <p:nvPr/>
        </p:nvSpPr>
        <p:spPr>
          <a:xfrm flipH="1">
            <a:off x="8849980" y="2505342"/>
            <a:ext cx="179310" cy="7625726"/>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18"/>
          <p:cNvSpPr/>
          <p:nvPr/>
        </p:nvSpPr>
        <p:spPr>
          <a:xfrm flipH="1" rot="-5400000">
            <a:off x="9133858" y="-3542454"/>
            <a:ext cx="96485" cy="18669002"/>
          </a:xfrm>
          <a:prstGeom prst="rect">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18"/>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1.2. Cơ sở lí luận</a:t>
            </a:r>
            <a:endParaRPr/>
          </a:p>
        </p:txBody>
      </p:sp>
      <p:sp>
        <p:nvSpPr>
          <p:cNvPr id="578" name="Google Shape;578;p18"/>
          <p:cNvSpPr txBox="1"/>
          <p:nvPr/>
        </p:nvSpPr>
        <p:spPr>
          <a:xfrm>
            <a:off x="1037108" y="1997404"/>
            <a:ext cx="257125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Thực hành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500"/>
                                        <p:tgtEl>
                                          <p:spTgt spid="571"/>
                                        </p:tgtEl>
                                        <p:attrNameLst>
                                          <p:attrName>ppt_w</p:attrName>
                                        </p:attrNameLst>
                                      </p:cBhvr>
                                      <p:tavLst>
                                        <p:tav fmla="" tm="0">
                                          <p:val>
                                            <p:strVal val="0"/>
                                          </p:val>
                                        </p:tav>
                                        <p:tav fmla="" tm="100000">
                                          <p:val>
                                            <p:strVal val="#ppt_w"/>
                                          </p:val>
                                        </p:tav>
                                      </p:tavLst>
                                    </p:anim>
                                    <p:anim calcmode="lin" valueType="num">
                                      <p:cBhvr additive="base">
                                        <p:cTn dur="500"/>
                                        <p:tgtEl>
                                          <p:spTgt spid="5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500"/>
                                        <p:tgtEl>
                                          <p:spTgt spid="573"/>
                                        </p:tgtEl>
                                        <p:attrNameLst>
                                          <p:attrName>ppt_w</p:attrName>
                                        </p:attrNameLst>
                                      </p:cBhvr>
                                      <p:tavLst>
                                        <p:tav fmla="" tm="0">
                                          <p:val>
                                            <p:strVal val="0"/>
                                          </p:val>
                                        </p:tav>
                                        <p:tav fmla="" tm="100000">
                                          <p:val>
                                            <p:strVal val="#ppt_w"/>
                                          </p:val>
                                        </p:tav>
                                      </p:tavLst>
                                    </p:anim>
                                    <p:anim calcmode="lin" valueType="num">
                                      <p:cBhvr additive="base">
                                        <p:cTn dur="500"/>
                                        <p:tgtEl>
                                          <p:spTgt spid="57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500"/>
                                        <p:tgtEl>
                                          <p:spTgt spid="575"/>
                                        </p:tgtEl>
                                        <p:attrNameLst>
                                          <p:attrName>ppt_w</p:attrName>
                                        </p:attrNameLst>
                                      </p:cBhvr>
                                      <p:tavLst>
                                        <p:tav fmla="" tm="0">
                                          <p:val>
                                            <p:strVal val="0"/>
                                          </p:val>
                                        </p:tav>
                                        <p:tav fmla="" tm="100000">
                                          <p:val>
                                            <p:strVal val="#ppt_w"/>
                                          </p:val>
                                        </p:tav>
                                      </p:tavLst>
                                    </p:anim>
                                    <p:anim calcmode="lin" valueType="num">
                                      <p:cBhvr additive="base">
                                        <p:cTn dur="500"/>
                                        <p:tgtEl>
                                          <p:spTgt spid="57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ppt_w</p:attrName>
                                        </p:attrNameLst>
                                      </p:cBhvr>
                                      <p:tavLst>
                                        <p:tav fmla="" tm="0">
                                          <p:val>
                                            <p:strVal val="0"/>
                                          </p:val>
                                        </p:tav>
                                        <p:tav fmla="" tm="100000">
                                          <p:val>
                                            <p:strVal val="#ppt_w"/>
                                          </p:val>
                                        </p:tav>
                                      </p:tavLst>
                                    </p:anim>
                                    <p:anim calcmode="lin" valueType="num">
                                      <p:cBhvr additive="base">
                                        <p:cTn dur="500"/>
                                        <p:tgtEl>
                                          <p:spTgt spid="57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74"/>
                                        </p:tgtEl>
                                        <p:attrNameLst>
                                          <p:attrName>style.visibility</p:attrName>
                                        </p:attrNameLst>
                                      </p:cBhvr>
                                      <p:to>
                                        <p:strVal val="visible"/>
                                      </p:to>
                                    </p:set>
                                    <p:anim calcmode="lin" valueType="num">
                                      <p:cBhvr additive="base">
                                        <p:cTn dur="500"/>
                                        <p:tgtEl>
                                          <p:spTgt spid="574"/>
                                        </p:tgtEl>
                                        <p:attrNameLst>
                                          <p:attrName>ppt_w</p:attrName>
                                        </p:attrNameLst>
                                      </p:cBhvr>
                                      <p:tavLst>
                                        <p:tav fmla="" tm="0">
                                          <p:val>
                                            <p:strVal val="0"/>
                                          </p:val>
                                        </p:tav>
                                        <p:tav fmla="" tm="100000">
                                          <p:val>
                                            <p:strVal val="#ppt_w"/>
                                          </p:val>
                                        </p:tav>
                                      </p:tavLst>
                                    </p:anim>
                                    <p:anim calcmode="lin" valueType="num">
                                      <p:cBhvr additive="base">
                                        <p:cTn dur="500"/>
                                        <p:tgtEl>
                                          <p:spTgt spid="5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500"/>
                                        <p:tgtEl>
                                          <p:spTgt spid="572"/>
                                        </p:tgtEl>
                                        <p:attrNameLst>
                                          <p:attrName>ppt_w</p:attrName>
                                        </p:attrNameLst>
                                      </p:cBhvr>
                                      <p:tavLst>
                                        <p:tav fmla="" tm="0">
                                          <p:val>
                                            <p:strVal val="0"/>
                                          </p:val>
                                        </p:tav>
                                        <p:tav fmla="" tm="100000">
                                          <p:val>
                                            <p:strVal val="#ppt_w"/>
                                          </p:val>
                                        </p:tav>
                                      </p:tavLst>
                                    </p:anim>
                                    <p:anim calcmode="lin" valueType="num">
                                      <p:cBhvr additive="base">
                                        <p:cTn dur="500"/>
                                        <p:tgtEl>
                                          <p:spTgt spid="57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585" name="Google Shape;585;p19"/>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1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587" name="Google Shape;587;p1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589" name="Google Shape;589;p19"/>
          <p:cNvSpPr txBox="1"/>
          <p:nvPr/>
        </p:nvSpPr>
        <p:spPr>
          <a:xfrm>
            <a:off x="-10062301" y="3492529"/>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Dạy học thực hành</a:t>
            </a:r>
            <a:endParaRPr/>
          </a:p>
        </p:txBody>
      </p:sp>
      <p:sp>
        <p:nvSpPr>
          <p:cNvPr id="590" name="Google Shape;590;p19"/>
          <p:cNvSpPr/>
          <p:nvPr/>
        </p:nvSpPr>
        <p:spPr>
          <a:xfrm>
            <a:off x="-12490734" y="367664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591" name="Google Shape;591;p19"/>
          <p:cNvSpPr txBox="1"/>
          <p:nvPr/>
        </p:nvSpPr>
        <p:spPr>
          <a:xfrm>
            <a:off x="-10062301" y="5061933"/>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Video dạy học thực hành</a:t>
            </a:r>
            <a:endParaRPr/>
          </a:p>
        </p:txBody>
      </p:sp>
      <p:sp>
        <p:nvSpPr>
          <p:cNvPr id="592" name="Google Shape;592;p19"/>
          <p:cNvSpPr/>
          <p:nvPr/>
        </p:nvSpPr>
        <p:spPr>
          <a:xfrm>
            <a:off x="-12526491" y="524553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593" name="Google Shape;593;p19"/>
          <p:cNvSpPr txBox="1"/>
          <p:nvPr/>
        </p:nvSpPr>
        <p:spPr>
          <a:xfrm>
            <a:off x="-10062301" y="6514030"/>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Sử dụng video dạy học thực hành Sinh học</a:t>
            </a:r>
            <a:endParaRPr/>
          </a:p>
        </p:txBody>
      </p:sp>
      <p:sp>
        <p:nvSpPr>
          <p:cNvPr id="594" name="Google Shape;594;p19"/>
          <p:cNvSpPr/>
          <p:nvPr/>
        </p:nvSpPr>
        <p:spPr>
          <a:xfrm>
            <a:off x="-12490734" y="681441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595" name="Google Shape;595;p19"/>
          <p:cNvSpPr txBox="1"/>
          <p:nvPr/>
        </p:nvSpPr>
        <p:spPr>
          <a:xfrm>
            <a:off x="-10179532" y="8155935"/>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 Năng lực thực nghiệm</a:t>
            </a:r>
            <a:endParaRPr/>
          </a:p>
        </p:txBody>
      </p:sp>
      <p:sp>
        <p:nvSpPr>
          <p:cNvPr id="596" name="Google Shape;596;p19"/>
          <p:cNvSpPr/>
          <p:nvPr/>
        </p:nvSpPr>
        <p:spPr>
          <a:xfrm>
            <a:off x="-12541729" y="83787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597" name="Google Shape;597;p19"/>
          <p:cNvSpPr/>
          <p:nvPr/>
        </p:nvSpPr>
        <p:spPr>
          <a:xfrm>
            <a:off x="734651" y="3450196"/>
            <a:ext cx="8180749" cy="5773261"/>
          </a:xfrm>
          <a:prstGeom prst="roundRect">
            <a:avLst>
              <a:gd fmla="val 16667" name="adj"/>
            </a:avLst>
          </a:prstGeom>
          <a:solidFill>
            <a:schemeClr val="lt1"/>
          </a:solidFill>
          <a:ln cap="flat" cmpd="sng" w="2540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Thực hành Sinh học là vận dụng những kiến thức lý thuyết của môn Sinh học để thực nghiệm kiểm chứng nội dung lý thuyết đó. </a:t>
            </a:r>
            <a:endParaRPr sz="36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3600">
              <a:solidFill>
                <a:schemeClr val="dk1"/>
              </a:solidFill>
              <a:latin typeface="Calibri"/>
              <a:ea typeface="Calibri"/>
              <a:cs typeface="Calibri"/>
              <a:sym typeface="Calibri"/>
            </a:endParaRPr>
          </a:p>
          <a:p>
            <a:pPr indent="0" lvl="0" marL="0" marR="0" rtl="0" algn="just">
              <a:spcBef>
                <a:spcPts val="0"/>
              </a:spcBef>
              <a:spcAft>
                <a:spcPts val="0"/>
              </a:spcAft>
              <a:buNone/>
            </a:pPr>
            <a:r>
              <a:rPr lang="en-US" sz="3600">
                <a:solidFill>
                  <a:schemeClr val="dk1"/>
                </a:solidFill>
                <a:latin typeface="Calibri"/>
                <a:ea typeface="Calibri"/>
                <a:cs typeface="Calibri"/>
                <a:sym typeface="Calibri"/>
              </a:rPr>
              <a:t>Ngoài ra, thực hành Sinh học được vận dụng để giải quyết các vấn đề học tập và trong thực tiễn.</a:t>
            </a:r>
            <a:endParaRPr sz="3600">
              <a:solidFill>
                <a:schemeClr val="dk1"/>
              </a:solidFill>
              <a:latin typeface="Calibri"/>
              <a:ea typeface="Calibri"/>
              <a:cs typeface="Calibri"/>
              <a:sym typeface="Calibri"/>
            </a:endParaRPr>
          </a:p>
        </p:txBody>
      </p:sp>
      <p:sp>
        <p:nvSpPr>
          <p:cNvPr id="598" name="Google Shape;598;p19"/>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1.2. Cơ sở lí luận</a:t>
            </a:r>
            <a:endParaRPr/>
          </a:p>
        </p:txBody>
      </p:sp>
      <p:sp>
        <p:nvSpPr>
          <p:cNvPr id="599" name="Google Shape;599;p19"/>
          <p:cNvSpPr txBox="1"/>
          <p:nvPr/>
        </p:nvSpPr>
        <p:spPr>
          <a:xfrm>
            <a:off x="1931636" y="1271356"/>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Thực hành và thực hành Sinh học</a:t>
            </a:r>
            <a:endParaRPr/>
          </a:p>
        </p:txBody>
      </p:sp>
      <p:sp>
        <p:nvSpPr>
          <p:cNvPr id="600" name="Google Shape;600;p19"/>
          <p:cNvSpPr/>
          <p:nvPr/>
        </p:nvSpPr>
        <p:spPr>
          <a:xfrm>
            <a:off x="-323355" y="151394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601" name="Google Shape;601;p19"/>
          <p:cNvSpPr txBox="1"/>
          <p:nvPr/>
        </p:nvSpPr>
        <p:spPr>
          <a:xfrm>
            <a:off x="1037108" y="2284197"/>
            <a:ext cx="496198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Thực hành Sinh học</a:t>
            </a:r>
            <a:endParaRPr/>
          </a:p>
        </p:txBody>
      </p:sp>
      <p:pic>
        <p:nvPicPr>
          <p:cNvPr id="602" name="Google Shape;602;p19"/>
          <p:cNvPicPr preferRelativeResize="0"/>
          <p:nvPr/>
        </p:nvPicPr>
        <p:blipFill rotWithShape="1">
          <a:blip r:embed="rId5">
            <a:alphaModFix/>
          </a:blip>
          <a:srcRect b="0" l="4981" r="3547" t="6172"/>
          <a:stretch/>
        </p:blipFill>
        <p:spPr>
          <a:xfrm>
            <a:off x="10363201" y="6514030"/>
            <a:ext cx="6477000" cy="3529561"/>
          </a:xfrm>
          <a:prstGeom prst="roundRect">
            <a:avLst>
              <a:gd fmla="val 16667" name="adj"/>
            </a:avLst>
          </a:prstGeom>
          <a:noFill/>
          <a:ln>
            <a:noFill/>
          </a:ln>
          <a:effectLst>
            <a:outerShdw blurRad="76200" rotWithShape="0" algn="tl" dir="7800000" dist="38100">
              <a:srgbClr val="000000">
                <a:alpha val="40000"/>
              </a:srgbClr>
            </a:outerShdw>
          </a:effectLst>
        </p:spPr>
      </p:pic>
      <p:pic>
        <p:nvPicPr>
          <p:cNvPr id="603" name="Google Shape;603;p19"/>
          <p:cNvPicPr preferRelativeResize="0"/>
          <p:nvPr/>
        </p:nvPicPr>
        <p:blipFill rotWithShape="1">
          <a:blip r:embed="rId6">
            <a:alphaModFix/>
          </a:blip>
          <a:srcRect b="0" l="4981" r="3547" t="4597"/>
          <a:stretch/>
        </p:blipFill>
        <p:spPr>
          <a:xfrm>
            <a:off x="10363200" y="2294290"/>
            <a:ext cx="6477000" cy="376172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97"/>
                                        </p:tgtEl>
                                        <p:attrNameLst>
                                          <p:attrName>style.visibility</p:attrName>
                                        </p:attrNameLst>
                                      </p:cBhvr>
                                      <p:to>
                                        <p:strVal val="visible"/>
                                      </p:to>
                                    </p:set>
                                    <p:anim calcmode="lin" valueType="num">
                                      <p:cBhvr additive="base">
                                        <p:cTn dur="500"/>
                                        <p:tgtEl>
                                          <p:spTgt spid="597"/>
                                        </p:tgtEl>
                                        <p:attrNameLst>
                                          <p:attrName>ppt_w</p:attrName>
                                        </p:attrNameLst>
                                      </p:cBhvr>
                                      <p:tavLst>
                                        <p:tav fmla="" tm="0">
                                          <p:val>
                                            <p:strVal val="0"/>
                                          </p:val>
                                        </p:tav>
                                        <p:tav fmla="" tm="100000">
                                          <p:val>
                                            <p:strVal val="#ppt_w"/>
                                          </p:val>
                                        </p:tav>
                                      </p:tavLst>
                                    </p:anim>
                                    <p:anim calcmode="lin" valueType="num">
                                      <p:cBhvr additive="base">
                                        <p:cTn dur="500"/>
                                        <p:tgtEl>
                                          <p:spTgt spid="59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
          <p:cNvSpPr/>
          <p:nvPr/>
        </p:nvSpPr>
        <p:spPr>
          <a:xfrm>
            <a:off x="-44587" y="-1"/>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sp>
        <p:nvSpPr>
          <p:cNvPr id="101" name="Google Shape;101;p2"/>
          <p:cNvSpPr txBox="1"/>
          <p:nvPr/>
        </p:nvSpPr>
        <p:spPr>
          <a:xfrm>
            <a:off x="8054566" y="2882701"/>
            <a:ext cx="2178868" cy="726802"/>
          </a:xfrm>
          <a:prstGeom prst="rect">
            <a:avLst/>
          </a:prstGeom>
          <a:noFill/>
          <a:ln>
            <a:noFill/>
          </a:ln>
        </p:spPr>
        <p:txBody>
          <a:bodyPr anchorCtr="0" anchor="t" bIns="0" lIns="0" spcFirstLastPara="1" rIns="0" wrap="square" tIns="0">
            <a:spAutoFit/>
          </a:bodyPr>
          <a:lstStyle/>
          <a:p>
            <a:pPr indent="0" lvl="0" marL="0" marR="0" rtl="0" algn="ctr">
              <a:lnSpc>
                <a:spcPct val="126041"/>
              </a:lnSpc>
              <a:spcBef>
                <a:spcPts val="0"/>
              </a:spcBef>
              <a:spcAft>
                <a:spcPts val="0"/>
              </a:spcAft>
              <a:buNone/>
            </a:pPr>
            <a:r>
              <a:rPr b="1" lang="en-US" sz="4800">
                <a:solidFill>
                  <a:srgbClr val="3B6492"/>
                </a:solidFill>
                <a:latin typeface="Arial"/>
                <a:ea typeface="Arial"/>
                <a:cs typeface="Arial"/>
                <a:sym typeface="Arial"/>
              </a:rPr>
              <a:t>ĐỀ TÀI</a:t>
            </a:r>
            <a:endParaRPr/>
          </a:p>
        </p:txBody>
      </p:sp>
      <p:sp>
        <p:nvSpPr>
          <p:cNvPr id="102" name="Google Shape;102;p2"/>
          <p:cNvSpPr txBox="1"/>
          <p:nvPr/>
        </p:nvSpPr>
        <p:spPr>
          <a:xfrm>
            <a:off x="-1826843" y="4263203"/>
            <a:ext cx="21941686" cy="249299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5400">
                <a:solidFill>
                  <a:srgbClr val="31356E"/>
                </a:solidFill>
                <a:latin typeface="Calibri"/>
                <a:ea typeface="Calibri"/>
                <a:cs typeface="Calibri"/>
                <a:sym typeface="Calibri"/>
              </a:rPr>
              <a:t>XÂY DỰNG VÀ SỬ DỤNG VIDEO DẠY HỌC CÁC BÀI THỰC HÀNH </a:t>
            </a:r>
            <a:endParaRPr/>
          </a:p>
          <a:p>
            <a:pPr indent="0" lvl="0" marL="0" marR="0" rtl="0" algn="ctr">
              <a:spcBef>
                <a:spcPts val="0"/>
              </a:spcBef>
              <a:spcAft>
                <a:spcPts val="0"/>
              </a:spcAft>
              <a:buNone/>
            </a:pPr>
            <a:r>
              <a:rPr b="1" lang="en-US" sz="5400">
                <a:solidFill>
                  <a:srgbClr val="31356E"/>
                </a:solidFill>
                <a:latin typeface="Calibri"/>
                <a:ea typeface="Calibri"/>
                <a:cs typeface="Calibri"/>
                <a:sym typeface="Calibri"/>
              </a:rPr>
              <a:t>CHỦ ĐỀ CẢM ỨNG, SINH TRƯỞNG VÀ PHÁT TRIỂN, </a:t>
            </a:r>
            <a:endParaRPr/>
          </a:p>
          <a:p>
            <a:pPr indent="0" lvl="0" marL="0" marR="0" rtl="0" algn="ctr">
              <a:spcBef>
                <a:spcPts val="0"/>
              </a:spcBef>
              <a:spcAft>
                <a:spcPts val="0"/>
              </a:spcAft>
              <a:buNone/>
            </a:pPr>
            <a:r>
              <a:rPr b="1" lang="en-US" sz="5400">
                <a:solidFill>
                  <a:srgbClr val="31356E"/>
                </a:solidFill>
                <a:latin typeface="Calibri"/>
                <a:ea typeface="Calibri"/>
                <a:cs typeface="Calibri"/>
                <a:sym typeface="Calibri"/>
              </a:rPr>
              <a:t>SINH SẢN Ở SINH VẬT SINH HỌC 11 THPT</a:t>
            </a:r>
            <a:endParaRPr b="1" sz="5400">
              <a:solidFill>
                <a:srgbClr val="31356E"/>
              </a:solidFill>
              <a:latin typeface="Calibri"/>
              <a:ea typeface="Calibri"/>
              <a:cs typeface="Calibri"/>
              <a:sym typeface="Calibri"/>
            </a:endParaRPr>
          </a:p>
        </p:txBody>
      </p:sp>
      <p:sp>
        <p:nvSpPr>
          <p:cNvPr id="103" name="Google Shape;103;p2"/>
          <p:cNvSpPr txBox="1"/>
          <p:nvPr/>
        </p:nvSpPr>
        <p:spPr>
          <a:xfrm>
            <a:off x="44587" y="158221"/>
            <a:ext cx="18634534" cy="123110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4000">
                <a:solidFill>
                  <a:srgbClr val="3B6492"/>
                </a:solidFill>
                <a:latin typeface="Arial"/>
                <a:ea typeface="Arial"/>
                <a:cs typeface="Arial"/>
                <a:sym typeface="Arial"/>
              </a:rPr>
              <a:t>TRƯỜNG ĐẠI HỌC SƯ PHẠM HÀ NỘI</a:t>
            </a:r>
            <a:endParaRPr sz="4000">
              <a:solidFill>
                <a:srgbClr val="3B6492"/>
              </a:solidFill>
              <a:latin typeface="Arial"/>
              <a:ea typeface="Arial"/>
              <a:cs typeface="Arial"/>
              <a:sym typeface="Arial"/>
            </a:endParaRPr>
          </a:p>
          <a:p>
            <a:pPr indent="0" lvl="0" marL="0" marR="0" rtl="0" algn="ctr">
              <a:spcBef>
                <a:spcPts val="0"/>
              </a:spcBef>
              <a:spcAft>
                <a:spcPts val="0"/>
              </a:spcAft>
              <a:buNone/>
            </a:pPr>
            <a:r>
              <a:rPr lang="en-US" sz="4000">
                <a:solidFill>
                  <a:srgbClr val="3B6492"/>
                </a:solidFill>
                <a:latin typeface="Arial"/>
                <a:ea typeface="Arial"/>
                <a:cs typeface="Arial"/>
                <a:sym typeface="Arial"/>
              </a:rPr>
              <a:t>KHOA SINH HỌC</a:t>
            </a:r>
            <a:endParaRPr sz="4000">
              <a:solidFill>
                <a:srgbClr val="3B6492"/>
              </a:solidFill>
              <a:latin typeface="Arial"/>
              <a:ea typeface="Arial"/>
              <a:cs typeface="Arial"/>
              <a:sym typeface="Arial"/>
            </a:endParaRPr>
          </a:p>
        </p:txBody>
      </p:sp>
      <p:sp>
        <p:nvSpPr>
          <p:cNvPr id="104" name="Google Shape;104;p2"/>
          <p:cNvSpPr/>
          <p:nvPr/>
        </p:nvSpPr>
        <p:spPr>
          <a:xfrm>
            <a:off x="16687800" y="-1"/>
            <a:ext cx="1555613" cy="1490352"/>
          </a:xfrm>
          <a:prstGeom prst="flowChartConnector">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 name="Google Shape;105;p2"/>
          <p:cNvSpPr/>
          <p:nvPr/>
        </p:nvSpPr>
        <p:spPr>
          <a:xfrm>
            <a:off x="44587" y="-1"/>
            <a:ext cx="1479413" cy="1490352"/>
          </a:xfrm>
          <a:prstGeom prst="flowChartConnector">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rot="-1922778">
            <a:off x="14124158" y="7395546"/>
            <a:ext cx="4857208" cy="2442630"/>
          </a:xfrm>
          <a:custGeom>
            <a:rect b="b" l="l" r="r" t="t"/>
            <a:pathLst>
              <a:path extrusionOk="0" h="4114800" w="5863057">
                <a:moveTo>
                  <a:pt x="5863057" y="4114800"/>
                </a:moveTo>
                <a:lnTo>
                  <a:pt x="0" y="4114800"/>
                </a:lnTo>
                <a:lnTo>
                  <a:pt x="0" y="0"/>
                </a:lnTo>
                <a:lnTo>
                  <a:pt x="5863057" y="0"/>
                </a:lnTo>
                <a:lnTo>
                  <a:pt x="5863057" y="4114800"/>
                </a:lnTo>
                <a:close/>
              </a:path>
            </a:pathLst>
          </a:custGeom>
          <a:blipFill rotWithShape="1">
            <a:blip r:embed="rId6">
              <a:alphaModFix/>
            </a:blip>
            <a:stretch>
              <a:fillRect b="0" l="0" r="0" t="0"/>
            </a:stretch>
          </a:blipFill>
          <a:ln>
            <a:noFill/>
          </a:ln>
        </p:spPr>
      </p:sp>
      <p:sp>
        <p:nvSpPr>
          <p:cNvPr id="107" name="Google Shape;107;p2"/>
          <p:cNvSpPr/>
          <p:nvPr/>
        </p:nvSpPr>
        <p:spPr>
          <a:xfrm rot="8979505">
            <a:off x="8854681" y="8720084"/>
            <a:ext cx="5204132" cy="2377447"/>
          </a:xfrm>
          <a:custGeom>
            <a:rect b="b" l="l" r="r" t="t"/>
            <a:pathLst>
              <a:path extrusionOk="0" h="4114800" w="5863057">
                <a:moveTo>
                  <a:pt x="0" y="0"/>
                </a:moveTo>
                <a:lnTo>
                  <a:pt x="5863057" y="0"/>
                </a:lnTo>
                <a:lnTo>
                  <a:pt x="5863057" y="4114800"/>
                </a:lnTo>
                <a:lnTo>
                  <a:pt x="0" y="4114800"/>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610" name="Google Shape;610;p20"/>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1.2. Cơ sở lí luận</a:t>
            </a:r>
            <a:endParaRPr/>
          </a:p>
        </p:txBody>
      </p:sp>
      <p:sp>
        <p:nvSpPr>
          <p:cNvPr id="611" name="Google Shape;611;p20"/>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2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613" name="Google Shape;613;p2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txBox="1"/>
          <p:nvPr/>
        </p:nvSpPr>
        <p:spPr>
          <a:xfrm>
            <a:off x="-10164292" y="1939924"/>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Thực hành và thực hành Sinh học</a:t>
            </a:r>
            <a:endParaRPr/>
          </a:p>
        </p:txBody>
      </p:sp>
      <p:sp>
        <p:nvSpPr>
          <p:cNvPr id="615" name="Google Shape;615;p20"/>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616" name="Google Shape;616;p20"/>
          <p:cNvSpPr txBox="1"/>
          <p:nvPr/>
        </p:nvSpPr>
        <p:spPr>
          <a:xfrm>
            <a:off x="2057400" y="1474603"/>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Dạy học thực hành</a:t>
            </a:r>
            <a:endParaRPr/>
          </a:p>
        </p:txBody>
      </p:sp>
      <p:sp>
        <p:nvSpPr>
          <p:cNvPr id="617" name="Google Shape;617;p20"/>
          <p:cNvSpPr/>
          <p:nvPr/>
        </p:nvSpPr>
        <p:spPr>
          <a:xfrm>
            <a:off x="-12526491" y="210776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618" name="Google Shape;618;p20"/>
          <p:cNvSpPr/>
          <p:nvPr/>
        </p:nvSpPr>
        <p:spPr>
          <a:xfrm>
            <a:off x="-371033" y="165872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619" name="Google Shape;619;p20"/>
          <p:cNvSpPr txBox="1"/>
          <p:nvPr/>
        </p:nvSpPr>
        <p:spPr>
          <a:xfrm>
            <a:off x="-10062301" y="5061933"/>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Video dạy học thực hành</a:t>
            </a:r>
            <a:endParaRPr/>
          </a:p>
        </p:txBody>
      </p:sp>
      <p:sp>
        <p:nvSpPr>
          <p:cNvPr id="620" name="Google Shape;620;p20"/>
          <p:cNvSpPr/>
          <p:nvPr/>
        </p:nvSpPr>
        <p:spPr>
          <a:xfrm>
            <a:off x="-12526491" y="524553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621" name="Google Shape;621;p20"/>
          <p:cNvSpPr txBox="1"/>
          <p:nvPr/>
        </p:nvSpPr>
        <p:spPr>
          <a:xfrm>
            <a:off x="-10062301" y="6514030"/>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Sử dụng video dạy học thực hành Sinh học</a:t>
            </a:r>
            <a:endParaRPr/>
          </a:p>
        </p:txBody>
      </p:sp>
      <p:sp>
        <p:nvSpPr>
          <p:cNvPr id="622" name="Google Shape;622;p20"/>
          <p:cNvSpPr/>
          <p:nvPr/>
        </p:nvSpPr>
        <p:spPr>
          <a:xfrm>
            <a:off x="-12490734" y="681441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623" name="Google Shape;623;p20"/>
          <p:cNvSpPr txBox="1"/>
          <p:nvPr/>
        </p:nvSpPr>
        <p:spPr>
          <a:xfrm>
            <a:off x="-10179532" y="8155935"/>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 Năng lực thực nghiệm</a:t>
            </a:r>
            <a:endParaRPr/>
          </a:p>
        </p:txBody>
      </p:sp>
      <p:sp>
        <p:nvSpPr>
          <p:cNvPr id="624" name="Google Shape;624;p20"/>
          <p:cNvSpPr/>
          <p:nvPr/>
        </p:nvSpPr>
        <p:spPr>
          <a:xfrm>
            <a:off x="-12541729" y="83787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625" name="Google Shape;625;p20"/>
          <p:cNvSpPr txBox="1"/>
          <p:nvPr/>
        </p:nvSpPr>
        <p:spPr>
          <a:xfrm>
            <a:off x="1686365" y="2990222"/>
            <a:ext cx="15425738" cy="175432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600">
                <a:solidFill>
                  <a:schemeClr val="dk1"/>
                </a:solidFill>
                <a:latin typeface="Calibri"/>
                <a:ea typeface="Calibri"/>
                <a:cs typeface="Calibri"/>
                <a:sym typeface="Calibri"/>
              </a:rPr>
              <a:t>Dạy học thực hành là các hoạt động hướng dẫn của GV để tổ chức cho HS thực hiện hoạt động thực hành nhằm vận dụng, củng cố kiến thức cũ hoặc hình thành kiến thức mới và rèn luyện kĩ năng của người học.</a:t>
            </a:r>
            <a:endParaRPr sz="3600">
              <a:solidFill>
                <a:schemeClr val="dk1"/>
              </a:solidFill>
              <a:latin typeface="Calibri"/>
              <a:ea typeface="Calibri"/>
              <a:cs typeface="Calibri"/>
              <a:sym typeface="Calibri"/>
            </a:endParaRPr>
          </a:p>
        </p:txBody>
      </p:sp>
      <p:grpSp>
        <p:nvGrpSpPr>
          <p:cNvPr id="626" name="Google Shape;626;p20"/>
          <p:cNvGrpSpPr/>
          <p:nvPr/>
        </p:nvGrpSpPr>
        <p:grpSpPr>
          <a:xfrm>
            <a:off x="885158" y="5643099"/>
            <a:ext cx="15653816" cy="4144299"/>
            <a:chOff x="759658" y="499599"/>
            <a:chExt cx="15653816" cy="4144299"/>
          </a:xfrm>
        </p:grpSpPr>
        <p:sp>
          <p:nvSpPr>
            <p:cNvPr id="627" name="Google Shape;627;p20"/>
            <p:cNvSpPr/>
            <p:nvPr/>
          </p:nvSpPr>
          <p:spPr>
            <a:xfrm>
              <a:off x="13482673" y="1106366"/>
              <a:ext cx="2930801" cy="2931280"/>
            </a:xfrm>
            <a:prstGeom prst="ellipse">
              <a:avLst/>
            </a:prstGeom>
            <a:gradFill>
              <a:gsLst>
                <a:gs pos="0">
                  <a:srgbClr val="1A5F74"/>
                </a:gs>
                <a:gs pos="80000">
                  <a:srgbClr val="237E98"/>
                </a:gs>
                <a:gs pos="100000">
                  <a:srgbClr val="217F9B"/>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13579379" y="1204093"/>
              <a:ext cx="2735830" cy="2735827"/>
            </a:xfrm>
            <a:prstGeom prst="ellipse">
              <a:avLst/>
            </a:prstGeom>
            <a:solidFill>
              <a:schemeClr val="lt1">
                <a:alpha val="89803"/>
              </a:schemeClr>
            </a:solidFill>
            <a:ln cap="flat" cmpd="sng" w="9525">
              <a:solidFill>
                <a:srgbClr val="337B90"/>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txBox="1"/>
            <p:nvPr/>
          </p:nvSpPr>
          <p:spPr>
            <a:xfrm>
              <a:off x="13970880" y="1594999"/>
              <a:ext cx="1954387" cy="1954015"/>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Tổng kết</a:t>
              </a:r>
              <a:endParaRPr/>
            </a:p>
          </p:txBody>
        </p:sp>
        <p:sp>
          <p:nvSpPr>
            <p:cNvPr id="630" name="Google Shape;630;p20"/>
            <p:cNvSpPr/>
            <p:nvPr/>
          </p:nvSpPr>
          <p:spPr>
            <a:xfrm rot="2700000">
              <a:off x="10452217" y="1106518"/>
              <a:ext cx="2930462" cy="2930462"/>
            </a:xfrm>
            <a:prstGeom prst="teardrop">
              <a:avLst>
                <a:gd fmla="val 100000" name="adj"/>
              </a:avLst>
            </a:prstGeom>
            <a:gradFill>
              <a:gsLst>
                <a:gs pos="0">
                  <a:srgbClr val="377F95"/>
                </a:gs>
                <a:gs pos="80000">
                  <a:srgbClr val="48A7C5"/>
                </a:gs>
                <a:gs pos="100000">
                  <a:srgbClr val="46A9C8"/>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10551872" y="1204093"/>
              <a:ext cx="2735830" cy="2735827"/>
            </a:xfrm>
            <a:prstGeom prst="ellipse">
              <a:avLst/>
            </a:prstGeom>
            <a:solidFill>
              <a:schemeClr val="lt1">
                <a:alpha val="89803"/>
              </a:schemeClr>
            </a:solidFill>
            <a:ln cap="flat" cmpd="sng" w="9525">
              <a:solidFill>
                <a:srgbClr val="5AA6B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txBox="1"/>
            <p:nvPr/>
          </p:nvSpPr>
          <p:spPr>
            <a:xfrm>
              <a:off x="10941814" y="1594999"/>
              <a:ext cx="1954387" cy="1954015"/>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Thu hoạch</a:t>
              </a:r>
              <a:endParaRPr/>
            </a:p>
          </p:txBody>
        </p:sp>
        <p:sp>
          <p:nvSpPr>
            <p:cNvPr id="633" name="Google Shape;633;p20"/>
            <p:cNvSpPr/>
            <p:nvPr/>
          </p:nvSpPr>
          <p:spPr>
            <a:xfrm rot="2700000">
              <a:off x="7424710" y="1106518"/>
              <a:ext cx="2930462" cy="2930462"/>
            </a:xfrm>
            <a:prstGeom prst="teardrop">
              <a:avLst>
                <a:gd fmla="val 100000" name="adj"/>
              </a:avLst>
            </a:prstGeom>
            <a:gradFill>
              <a:gsLst>
                <a:gs pos="0">
                  <a:srgbClr val="6994A2"/>
                </a:gs>
                <a:gs pos="80000">
                  <a:srgbClr val="8BC1D6"/>
                </a:gs>
                <a:gs pos="100000">
                  <a:srgbClr val="89C3D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0"/>
            <p:cNvSpPr/>
            <p:nvPr/>
          </p:nvSpPr>
          <p:spPr>
            <a:xfrm>
              <a:off x="7522806" y="1204093"/>
              <a:ext cx="2735830" cy="2735827"/>
            </a:xfrm>
            <a:prstGeom prst="ellipse">
              <a:avLst/>
            </a:prstGeom>
            <a:solidFill>
              <a:schemeClr val="lt1">
                <a:alpha val="89803"/>
              </a:schemeClr>
            </a:solidFill>
            <a:ln cap="flat" cmpd="sng" w="9525">
              <a:solidFill>
                <a:srgbClr val="99C5D5"/>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0"/>
            <p:cNvSpPr txBox="1"/>
            <p:nvPr/>
          </p:nvSpPr>
          <p:spPr>
            <a:xfrm>
              <a:off x="7912747" y="1594999"/>
              <a:ext cx="1954387" cy="1954015"/>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Tổ chức thực hiện</a:t>
              </a:r>
              <a:endParaRPr/>
            </a:p>
          </p:txBody>
        </p:sp>
        <p:sp>
          <p:nvSpPr>
            <p:cNvPr id="636" name="Google Shape;636;p20"/>
            <p:cNvSpPr/>
            <p:nvPr/>
          </p:nvSpPr>
          <p:spPr>
            <a:xfrm rot="2700000">
              <a:off x="4395644" y="1106518"/>
              <a:ext cx="2930462" cy="2930462"/>
            </a:xfrm>
            <a:prstGeom prst="teardrop">
              <a:avLst>
                <a:gd fmla="val 100000" name="adj"/>
              </a:avLst>
            </a:prstGeom>
            <a:gradFill>
              <a:gsLst>
                <a:gs pos="0">
                  <a:srgbClr val="6994A2"/>
                </a:gs>
                <a:gs pos="80000">
                  <a:srgbClr val="8BC1D6"/>
                </a:gs>
                <a:gs pos="100000">
                  <a:srgbClr val="89C3D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0"/>
            <p:cNvSpPr/>
            <p:nvPr/>
          </p:nvSpPr>
          <p:spPr>
            <a:xfrm>
              <a:off x="4493740" y="1204093"/>
              <a:ext cx="2735830" cy="2735827"/>
            </a:xfrm>
            <a:prstGeom prst="ellipse">
              <a:avLst/>
            </a:prstGeom>
            <a:solidFill>
              <a:schemeClr val="lt1">
                <a:alpha val="89803"/>
              </a:schemeClr>
            </a:solidFill>
            <a:ln cap="flat" cmpd="sng" w="9525">
              <a:solidFill>
                <a:srgbClr val="99C5D5"/>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0"/>
            <p:cNvSpPr txBox="1"/>
            <p:nvPr/>
          </p:nvSpPr>
          <p:spPr>
            <a:xfrm>
              <a:off x="4885241" y="1594999"/>
              <a:ext cx="1954387" cy="1954015"/>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Chuẩn bị thực hành</a:t>
              </a:r>
              <a:endParaRPr/>
            </a:p>
          </p:txBody>
        </p:sp>
        <p:sp>
          <p:nvSpPr>
            <p:cNvPr id="639" name="Google Shape;639;p20"/>
            <p:cNvSpPr/>
            <p:nvPr/>
          </p:nvSpPr>
          <p:spPr>
            <a:xfrm rot="2700000">
              <a:off x="1366577" y="1106518"/>
              <a:ext cx="2930462" cy="2930462"/>
            </a:xfrm>
            <a:prstGeom prst="teardrop">
              <a:avLst>
                <a:gd fmla="val 100000" name="adj"/>
              </a:avLst>
            </a:prstGeom>
            <a:gradFill>
              <a:gsLst>
                <a:gs pos="0">
                  <a:srgbClr val="377F95"/>
                </a:gs>
                <a:gs pos="80000">
                  <a:srgbClr val="48A7C5"/>
                </a:gs>
                <a:gs pos="100000">
                  <a:srgbClr val="46A9C8"/>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1464673" y="1204093"/>
              <a:ext cx="2735830" cy="2735827"/>
            </a:xfrm>
            <a:prstGeom prst="ellipse">
              <a:avLst/>
            </a:prstGeom>
            <a:solidFill>
              <a:schemeClr val="lt1">
                <a:alpha val="89803"/>
              </a:schemeClr>
            </a:solidFill>
            <a:ln cap="flat" cmpd="sng" w="9525">
              <a:solidFill>
                <a:srgbClr val="5AA6BE"/>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0"/>
            <p:cNvSpPr txBox="1"/>
            <p:nvPr/>
          </p:nvSpPr>
          <p:spPr>
            <a:xfrm>
              <a:off x="1856175" y="1594999"/>
              <a:ext cx="1954387" cy="1954015"/>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Mục tiêu của bài thực hành</a:t>
              </a:r>
              <a:endParaRPr/>
            </a:p>
          </p:txBody>
        </p:sp>
      </p:grpSp>
      <p:sp>
        <p:nvSpPr>
          <p:cNvPr id="642" name="Google Shape;642;p20"/>
          <p:cNvSpPr txBox="1"/>
          <p:nvPr/>
        </p:nvSpPr>
        <p:spPr>
          <a:xfrm>
            <a:off x="1686365" y="4993036"/>
            <a:ext cx="145542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Cấu trúc một bài dạy học thực hành Sinh học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500"/>
                                        <p:tgtEl>
                                          <p:spTgt spid="6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2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649" name="Google Shape;649;p21"/>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sp>
        <p:nvSpPr>
          <p:cNvPr id="650" name="Google Shape;650;p21"/>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 name="Google Shape;651;p2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652" name="Google Shape;652;p2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txBox="1"/>
          <p:nvPr/>
        </p:nvSpPr>
        <p:spPr>
          <a:xfrm>
            <a:off x="-10164292" y="1939924"/>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Thực hành và thực hành Sinh học</a:t>
            </a:r>
            <a:endParaRPr/>
          </a:p>
        </p:txBody>
      </p:sp>
      <p:sp>
        <p:nvSpPr>
          <p:cNvPr id="654" name="Google Shape;654;p21"/>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655" name="Google Shape;655;p21"/>
          <p:cNvSpPr/>
          <p:nvPr/>
        </p:nvSpPr>
        <p:spPr>
          <a:xfrm>
            <a:off x="-12526491" y="210776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656" name="Google Shape;656;p21"/>
          <p:cNvSpPr txBox="1"/>
          <p:nvPr/>
        </p:nvSpPr>
        <p:spPr>
          <a:xfrm>
            <a:off x="2133600" y="1495421"/>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Video dạy học thực hành</a:t>
            </a:r>
            <a:endParaRPr/>
          </a:p>
        </p:txBody>
      </p:sp>
      <p:sp>
        <p:nvSpPr>
          <p:cNvPr id="657" name="Google Shape;657;p21"/>
          <p:cNvSpPr/>
          <p:nvPr/>
        </p:nvSpPr>
        <p:spPr>
          <a:xfrm>
            <a:off x="-330590" y="167902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658" name="Google Shape;658;p21"/>
          <p:cNvSpPr txBox="1"/>
          <p:nvPr/>
        </p:nvSpPr>
        <p:spPr>
          <a:xfrm>
            <a:off x="-10062301" y="6514030"/>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Sử dụng video dạy học thực hành Sinh học</a:t>
            </a:r>
            <a:endParaRPr/>
          </a:p>
        </p:txBody>
      </p:sp>
      <p:sp>
        <p:nvSpPr>
          <p:cNvPr id="659" name="Google Shape;659;p21"/>
          <p:cNvSpPr/>
          <p:nvPr/>
        </p:nvSpPr>
        <p:spPr>
          <a:xfrm>
            <a:off x="-12490734" y="681441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660" name="Google Shape;660;p21"/>
          <p:cNvSpPr txBox="1"/>
          <p:nvPr/>
        </p:nvSpPr>
        <p:spPr>
          <a:xfrm>
            <a:off x="-10179532" y="8155935"/>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 Năng lực thực nghiệm</a:t>
            </a:r>
            <a:endParaRPr/>
          </a:p>
        </p:txBody>
      </p:sp>
      <p:sp>
        <p:nvSpPr>
          <p:cNvPr id="661" name="Google Shape;661;p21"/>
          <p:cNvSpPr/>
          <p:nvPr/>
        </p:nvSpPr>
        <p:spPr>
          <a:xfrm>
            <a:off x="-12541729" y="83787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662" name="Google Shape;662;p21"/>
          <p:cNvSpPr txBox="1"/>
          <p:nvPr/>
        </p:nvSpPr>
        <p:spPr>
          <a:xfrm>
            <a:off x="-10062301" y="3576664"/>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Dạy học thực hành</a:t>
            </a:r>
            <a:endParaRPr/>
          </a:p>
        </p:txBody>
      </p:sp>
      <p:sp>
        <p:nvSpPr>
          <p:cNvPr id="663" name="Google Shape;663;p21"/>
          <p:cNvSpPr/>
          <p:nvPr/>
        </p:nvSpPr>
        <p:spPr>
          <a:xfrm>
            <a:off x="-12490734" y="3760782"/>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664" name="Google Shape;664;p21"/>
          <p:cNvSpPr txBox="1"/>
          <p:nvPr/>
        </p:nvSpPr>
        <p:spPr>
          <a:xfrm>
            <a:off x="1533285" y="7125566"/>
            <a:ext cx="7568191"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800">
                <a:solidFill>
                  <a:schemeClr val="dk1"/>
                </a:solidFill>
                <a:latin typeface="Nunito Sans"/>
                <a:ea typeface="Nunito Sans"/>
                <a:cs typeface="Nunito Sans"/>
                <a:sym typeface="Nunito Sans"/>
              </a:rPr>
              <a:t>Thành phần chính của video </a:t>
            </a:r>
            <a:r>
              <a:rPr b="1" lang="en-US" sz="3400">
                <a:solidFill>
                  <a:schemeClr val="dk1"/>
                </a:solidFill>
                <a:latin typeface="Nunito Sans"/>
                <a:ea typeface="Nunito Sans"/>
                <a:cs typeface="Nunito Sans"/>
                <a:sym typeface="Nunito Sans"/>
              </a:rPr>
              <a:t>	</a:t>
            </a:r>
            <a:endParaRPr sz="3400">
              <a:solidFill>
                <a:schemeClr val="dk1"/>
              </a:solidFill>
              <a:latin typeface="Nunito Sans"/>
              <a:ea typeface="Nunito Sans"/>
              <a:cs typeface="Nunito Sans"/>
              <a:sym typeface="Nunito Sans"/>
            </a:endParaRPr>
          </a:p>
        </p:txBody>
      </p:sp>
      <p:grpSp>
        <p:nvGrpSpPr>
          <p:cNvPr id="665" name="Google Shape;665;p21"/>
          <p:cNvGrpSpPr/>
          <p:nvPr/>
        </p:nvGrpSpPr>
        <p:grpSpPr>
          <a:xfrm>
            <a:off x="9909188" y="5260820"/>
            <a:ext cx="4979911" cy="4807277"/>
            <a:chOff x="536588" y="1135"/>
            <a:chExt cx="4979911" cy="4807277"/>
          </a:xfrm>
        </p:grpSpPr>
        <p:sp>
          <p:nvSpPr>
            <p:cNvPr id="666" name="Google Shape;666;p21"/>
            <p:cNvSpPr/>
            <p:nvPr/>
          </p:nvSpPr>
          <p:spPr>
            <a:xfrm>
              <a:off x="2300202" y="1135"/>
              <a:ext cx="1452682" cy="1452682"/>
            </a:xfrm>
            <a:prstGeom prst="ellipse">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1"/>
            <p:cNvSpPr txBox="1"/>
            <p:nvPr/>
          </p:nvSpPr>
          <p:spPr>
            <a:xfrm>
              <a:off x="2512942" y="213875"/>
              <a:ext cx="1027202" cy="1027202"/>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Hình ảnh</a:t>
              </a:r>
              <a:endParaRPr/>
            </a:p>
          </p:txBody>
        </p:sp>
        <p:sp>
          <p:nvSpPr>
            <p:cNvPr id="668" name="Google Shape;668;p21"/>
            <p:cNvSpPr/>
            <p:nvPr/>
          </p:nvSpPr>
          <p:spPr>
            <a:xfrm rot="2160000">
              <a:off x="3706800" y="1116595"/>
              <a:ext cx="385450" cy="490280"/>
            </a:xfrm>
            <a:prstGeom prst="rightArrow">
              <a:avLst>
                <a:gd fmla="val 6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1"/>
            <p:cNvSpPr txBox="1"/>
            <p:nvPr/>
          </p:nvSpPr>
          <p:spPr>
            <a:xfrm rot="2160000">
              <a:off x="3717842" y="1180667"/>
              <a:ext cx="269815" cy="29416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670" name="Google Shape;670;p21"/>
            <p:cNvSpPr/>
            <p:nvPr/>
          </p:nvSpPr>
          <p:spPr>
            <a:xfrm>
              <a:off x="4063817" y="1282476"/>
              <a:ext cx="1452682" cy="1452682"/>
            </a:xfrm>
            <a:prstGeom prst="ellipse">
              <a:avLst/>
            </a:prstGeom>
            <a:solidFill>
              <a:srgbClr val="5AB46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txBox="1"/>
            <p:nvPr/>
          </p:nvSpPr>
          <p:spPr>
            <a:xfrm>
              <a:off x="4276557" y="1495216"/>
              <a:ext cx="1027202" cy="1027202"/>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Âm thanh</a:t>
              </a:r>
              <a:endParaRPr/>
            </a:p>
          </p:txBody>
        </p:sp>
        <p:sp>
          <p:nvSpPr>
            <p:cNvPr id="672" name="Google Shape;672;p21"/>
            <p:cNvSpPr/>
            <p:nvPr/>
          </p:nvSpPr>
          <p:spPr>
            <a:xfrm rot="6480000">
              <a:off x="4263983" y="2789929"/>
              <a:ext cx="385450" cy="490280"/>
            </a:xfrm>
            <a:prstGeom prst="rightArrow">
              <a:avLst>
                <a:gd fmla="val 60000" name="adj1"/>
                <a:gd fmla="val 50000" name="adj2"/>
              </a:avLst>
            </a:prstGeom>
            <a:solidFill>
              <a:srgbClr val="5AB4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1"/>
            <p:cNvSpPr txBox="1"/>
            <p:nvPr/>
          </p:nvSpPr>
          <p:spPr>
            <a:xfrm rot="-4320000">
              <a:off x="4339667" y="2832997"/>
              <a:ext cx="269815" cy="29416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674" name="Google Shape;674;p21"/>
            <p:cNvSpPr/>
            <p:nvPr/>
          </p:nvSpPr>
          <p:spPr>
            <a:xfrm>
              <a:off x="3390176" y="3355730"/>
              <a:ext cx="1452682" cy="1452682"/>
            </a:xfrm>
            <a:prstGeom prst="ellipse">
              <a:avLst/>
            </a:prstGeom>
            <a:solidFill>
              <a:srgbClr val="5DAEA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txBox="1"/>
            <p:nvPr/>
          </p:nvSpPr>
          <p:spPr>
            <a:xfrm>
              <a:off x="3602916" y="3568470"/>
              <a:ext cx="1027202" cy="1027202"/>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Kịch bản</a:t>
              </a:r>
              <a:endParaRPr/>
            </a:p>
          </p:txBody>
        </p:sp>
        <p:sp>
          <p:nvSpPr>
            <p:cNvPr id="676" name="Google Shape;676;p21"/>
            <p:cNvSpPr/>
            <p:nvPr/>
          </p:nvSpPr>
          <p:spPr>
            <a:xfrm rot="10800000">
              <a:off x="2844727" y="3836931"/>
              <a:ext cx="385450" cy="490280"/>
            </a:xfrm>
            <a:prstGeom prst="rightArrow">
              <a:avLst>
                <a:gd fmla="val 60000" name="adj1"/>
                <a:gd fmla="val 50000" name="adj2"/>
              </a:avLst>
            </a:prstGeom>
            <a:solidFill>
              <a:srgbClr val="5DAE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1"/>
            <p:cNvSpPr txBox="1"/>
            <p:nvPr/>
          </p:nvSpPr>
          <p:spPr>
            <a:xfrm>
              <a:off x="2960362" y="3934987"/>
              <a:ext cx="269815" cy="29416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678" name="Google Shape;678;p21"/>
            <p:cNvSpPr/>
            <p:nvPr/>
          </p:nvSpPr>
          <p:spPr>
            <a:xfrm>
              <a:off x="1210229" y="3355730"/>
              <a:ext cx="1452682" cy="1452682"/>
            </a:xfrm>
            <a:prstGeom prst="ellipse">
              <a:avLst/>
            </a:prstGeom>
            <a:solidFill>
              <a:srgbClr val="6078A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
            <p:cNvSpPr txBox="1"/>
            <p:nvPr/>
          </p:nvSpPr>
          <p:spPr>
            <a:xfrm>
              <a:off x="1422969" y="3568470"/>
              <a:ext cx="1027202" cy="1027202"/>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Chỉnh sửa</a:t>
              </a:r>
              <a:endParaRPr/>
            </a:p>
          </p:txBody>
        </p:sp>
        <p:sp>
          <p:nvSpPr>
            <p:cNvPr id="680" name="Google Shape;680;p21"/>
            <p:cNvSpPr/>
            <p:nvPr/>
          </p:nvSpPr>
          <p:spPr>
            <a:xfrm rot="-6480000">
              <a:off x="1410395" y="2810679"/>
              <a:ext cx="385450" cy="490280"/>
            </a:xfrm>
            <a:prstGeom prst="rightArrow">
              <a:avLst>
                <a:gd fmla="val 60000" name="adj1"/>
                <a:gd fmla="val 50000" name="adj2"/>
              </a:avLst>
            </a:prstGeom>
            <a:solidFill>
              <a:srgbClr val="607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txBox="1"/>
            <p:nvPr/>
          </p:nvSpPr>
          <p:spPr>
            <a:xfrm rot="4320000">
              <a:off x="1486079" y="2963723"/>
              <a:ext cx="269815" cy="29416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sp>
          <p:nvSpPr>
            <p:cNvPr id="682" name="Google Shape;682;p21"/>
            <p:cNvSpPr/>
            <p:nvPr/>
          </p:nvSpPr>
          <p:spPr>
            <a:xfrm>
              <a:off x="536588" y="1282476"/>
              <a:ext cx="1452682" cy="1452682"/>
            </a:xfrm>
            <a:prstGeom prst="ellipse">
              <a:avLst/>
            </a:prstGeom>
            <a:solidFill>
              <a:srgbClr val="7F63A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1"/>
            <p:cNvSpPr txBox="1"/>
            <p:nvPr/>
          </p:nvSpPr>
          <p:spPr>
            <a:xfrm>
              <a:off x="749328" y="1495216"/>
              <a:ext cx="1027202" cy="1027202"/>
            </a:xfrm>
            <a:prstGeom prst="rect">
              <a:avLst/>
            </a:prstGeom>
            <a:noFill/>
            <a:ln>
              <a:noFill/>
            </a:ln>
          </p:spPr>
          <p:txBody>
            <a:bodyPr anchorCtr="0" anchor="ctr" bIns="39350" lIns="39350" spcFirstLastPara="1" rIns="39350" wrap="square" tIns="39350">
              <a:noAutofit/>
            </a:bodyPr>
            <a:lstStyle/>
            <a:p>
              <a:pPr indent="0" lvl="0" marL="0" marR="0" rtl="0" algn="ctr">
                <a:lnSpc>
                  <a:spcPct val="90000"/>
                </a:lnSpc>
                <a:spcBef>
                  <a:spcPts val="0"/>
                </a:spcBef>
                <a:spcAft>
                  <a:spcPts val="0"/>
                </a:spcAft>
                <a:buClr>
                  <a:schemeClr val="lt1"/>
                </a:buClr>
                <a:buSzPts val="3100"/>
                <a:buFont typeface="Calibri"/>
                <a:buNone/>
              </a:pPr>
              <a:r>
                <a:rPr lang="en-US" sz="3100">
                  <a:solidFill>
                    <a:schemeClr val="lt1"/>
                  </a:solidFill>
                  <a:latin typeface="Calibri"/>
                  <a:ea typeface="Calibri"/>
                  <a:cs typeface="Calibri"/>
                  <a:sym typeface="Calibri"/>
                </a:rPr>
                <a:t>Phân phối</a:t>
              </a:r>
              <a:endParaRPr/>
            </a:p>
          </p:txBody>
        </p:sp>
        <p:sp>
          <p:nvSpPr>
            <p:cNvPr id="684" name="Google Shape;684;p21"/>
            <p:cNvSpPr/>
            <p:nvPr/>
          </p:nvSpPr>
          <p:spPr>
            <a:xfrm rot="-2160000">
              <a:off x="1943185" y="1129419"/>
              <a:ext cx="385450" cy="490280"/>
            </a:xfrm>
            <a:prstGeom prst="rightArrow">
              <a:avLst>
                <a:gd fmla="val 60000" name="adj1"/>
                <a:gd fmla="val 50000" name="adj2"/>
              </a:avLst>
            </a:prstGeom>
            <a:solidFill>
              <a:srgbClr val="7F63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1"/>
            <p:cNvSpPr txBox="1"/>
            <p:nvPr/>
          </p:nvSpPr>
          <p:spPr>
            <a:xfrm rot="-2160000">
              <a:off x="1954227" y="1261459"/>
              <a:ext cx="269815" cy="29416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2100"/>
                <a:buFont typeface="Calibri"/>
                <a:buNone/>
              </a:pPr>
              <a:r>
                <a:t/>
              </a:r>
              <a:endParaRPr sz="2100">
                <a:solidFill>
                  <a:schemeClr val="lt1"/>
                </a:solidFill>
                <a:latin typeface="Calibri"/>
                <a:ea typeface="Calibri"/>
                <a:cs typeface="Calibri"/>
                <a:sym typeface="Calibri"/>
              </a:endParaRPr>
            </a:p>
          </p:txBody>
        </p:sp>
      </p:grpSp>
      <p:sp>
        <p:nvSpPr>
          <p:cNvPr id="686" name="Google Shape;686;p21"/>
          <p:cNvSpPr txBox="1"/>
          <p:nvPr/>
        </p:nvSpPr>
        <p:spPr>
          <a:xfrm>
            <a:off x="1119170" y="2465782"/>
            <a:ext cx="15508224" cy="3316164"/>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3600">
                <a:solidFill>
                  <a:schemeClr val="dk1"/>
                </a:solidFill>
                <a:latin typeface="Arial"/>
                <a:ea typeface="Arial"/>
                <a:cs typeface="Arial"/>
                <a:sym typeface="Arial"/>
              </a:rPr>
              <a:t>Video dạy học thực hành là dạng video ghi lại tiến trình thực hành thí nghiệm của GV hoặc HS. Mỗi video thực hành thể hiện rõ mục tiêu bài thực hành, những vật dụng, thiết bị cần chuẩn bị, các bước tiến hành và cuối cùng là kết quả, giải thích kết quả.</a:t>
            </a:r>
            <a:endParaRPr sz="36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500"/>
                                        <p:tgtEl>
                                          <p:spTgt spid="6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500"/>
                                        <p:tgtEl>
                                          <p:spTgt spid="6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2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692" name="Google Shape;692;p22"/>
          <p:cNvSpPr txBox="1"/>
          <p:nvPr/>
        </p:nvSpPr>
        <p:spPr>
          <a:xfrm>
            <a:off x="11416571" y="1733345"/>
            <a:ext cx="4948206" cy="402336"/>
          </a:xfrm>
          <a:prstGeom prst="rect">
            <a:avLst/>
          </a:prstGeom>
          <a:noFill/>
          <a:ln>
            <a:noFill/>
          </a:ln>
        </p:spPr>
        <p:txBody>
          <a:bodyPr anchorCtr="0" anchor="t" bIns="0" lIns="0" spcFirstLastPara="1" rIns="0" wrap="square" tIns="0">
            <a:spAutoFit/>
          </a:bodyPr>
          <a:lstStyle/>
          <a:p>
            <a:pPr indent="0" lvl="0" marL="0" marR="0" rtl="0" algn="l">
              <a:lnSpc>
                <a:spcPct val="114005"/>
              </a:lnSpc>
              <a:spcBef>
                <a:spcPts val="0"/>
              </a:spcBef>
              <a:spcAft>
                <a:spcPts val="0"/>
              </a:spcAft>
              <a:buNone/>
            </a:pPr>
            <a:r>
              <a:rPr lang="en-US" sz="2799">
                <a:solidFill>
                  <a:srgbClr val="FFFFFF"/>
                </a:solidFill>
                <a:latin typeface="Montserrat"/>
                <a:ea typeface="Montserrat"/>
                <a:cs typeface="Montserrat"/>
                <a:sym typeface="Montserrat"/>
              </a:rPr>
              <a:t>Product 1</a:t>
            </a:r>
            <a:endParaRPr/>
          </a:p>
        </p:txBody>
      </p:sp>
      <p:cxnSp>
        <p:nvCxnSpPr>
          <p:cNvPr id="693" name="Google Shape;693;p2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694" name="Google Shape;694;p22"/>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2"/>
          <p:cNvSpPr txBox="1"/>
          <p:nvPr/>
        </p:nvSpPr>
        <p:spPr>
          <a:xfrm>
            <a:off x="561153" y="1691263"/>
            <a:ext cx="7116244" cy="64633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600">
                <a:solidFill>
                  <a:schemeClr val="dk1"/>
                </a:solidFill>
                <a:latin typeface="Arial"/>
                <a:ea typeface="Arial"/>
                <a:cs typeface="Arial"/>
                <a:sym typeface="Arial"/>
              </a:rPr>
              <a:t>Vai trò của video trong dạy học</a:t>
            </a:r>
            <a:endParaRPr/>
          </a:p>
        </p:txBody>
      </p:sp>
      <p:sp>
        <p:nvSpPr>
          <p:cNvPr id="696" name="Google Shape;696;p22"/>
          <p:cNvSpPr/>
          <p:nvPr/>
        </p:nvSpPr>
        <p:spPr>
          <a:xfrm>
            <a:off x="6553200" y="3407989"/>
            <a:ext cx="4568578" cy="4540083"/>
          </a:xfrm>
          <a:custGeom>
            <a:rect b="b" l="l" r="r" t="t"/>
            <a:pathLst>
              <a:path extrusionOk="0" h="6012849" w="5881659">
                <a:moveTo>
                  <a:pt x="0" y="0"/>
                </a:moveTo>
                <a:lnTo>
                  <a:pt x="5881660" y="0"/>
                </a:lnTo>
                <a:lnTo>
                  <a:pt x="5881660" y="6012849"/>
                </a:lnTo>
                <a:lnTo>
                  <a:pt x="0" y="601284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22"/>
          <p:cNvSpPr/>
          <p:nvPr/>
        </p:nvSpPr>
        <p:spPr>
          <a:xfrm>
            <a:off x="6742087" y="3853411"/>
            <a:ext cx="900187" cy="538475"/>
          </a:xfrm>
          <a:custGeom>
            <a:rect b="b" l="l" r="r" t="t"/>
            <a:pathLst>
              <a:path extrusionOk="0" h="538475" w="900187">
                <a:moveTo>
                  <a:pt x="0" y="0"/>
                </a:moveTo>
                <a:lnTo>
                  <a:pt x="900187" y="0"/>
                </a:lnTo>
                <a:lnTo>
                  <a:pt x="900187" y="538476"/>
                </a:lnTo>
                <a:lnTo>
                  <a:pt x="0" y="538476"/>
                </a:lnTo>
                <a:lnTo>
                  <a:pt x="0" y="0"/>
                </a:lnTo>
                <a:close/>
              </a:path>
            </a:pathLst>
          </a:custGeom>
          <a:blipFill rotWithShape="1">
            <a:blip r:embed="rId5">
              <a:alphaModFix/>
            </a:blip>
            <a:stretch>
              <a:fillRect b="0" l="0" r="0" t="0"/>
            </a:stretch>
          </a:blipFill>
          <a:ln>
            <a:noFill/>
          </a:ln>
        </p:spPr>
      </p:sp>
      <p:sp>
        <p:nvSpPr>
          <p:cNvPr id="698" name="Google Shape;698;p22"/>
          <p:cNvSpPr/>
          <p:nvPr/>
        </p:nvSpPr>
        <p:spPr>
          <a:xfrm>
            <a:off x="10038136" y="3574853"/>
            <a:ext cx="653969" cy="1120507"/>
          </a:xfrm>
          <a:custGeom>
            <a:rect b="b" l="l" r="r" t="t"/>
            <a:pathLst>
              <a:path extrusionOk="0" h="1120507" w="653969">
                <a:moveTo>
                  <a:pt x="0" y="0"/>
                </a:moveTo>
                <a:lnTo>
                  <a:pt x="653969" y="0"/>
                </a:lnTo>
                <a:lnTo>
                  <a:pt x="653969" y="1120507"/>
                </a:lnTo>
                <a:lnTo>
                  <a:pt x="0" y="1120507"/>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22"/>
          <p:cNvSpPr/>
          <p:nvPr/>
        </p:nvSpPr>
        <p:spPr>
          <a:xfrm>
            <a:off x="6706963" y="6799949"/>
            <a:ext cx="970434" cy="786934"/>
          </a:xfrm>
          <a:custGeom>
            <a:rect b="b" l="l" r="r" t="t"/>
            <a:pathLst>
              <a:path extrusionOk="0" h="786934" w="970434">
                <a:moveTo>
                  <a:pt x="0" y="0"/>
                </a:moveTo>
                <a:lnTo>
                  <a:pt x="970434" y="0"/>
                </a:lnTo>
                <a:lnTo>
                  <a:pt x="970434" y="786934"/>
                </a:lnTo>
                <a:lnTo>
                  <a:pt x="0" y="786934"/>
                </a:lnTo>
                <a:lnTo>
                  <a:pt x="0" y="0"/>
                </a:lnTo>
                <a:close/>
              </a:path>
            </a:pathLst>
          </a:custGeom>
          <a:blipFill rotWithShape="1">
            <a:blip r:embed="rId7">
              <a:alphaModFix/>
            </a:blip>
            <a:stretch>
              <a:fillRect b="0" l="0" r="0" t="0"/>
            </a:stretch>
          </a:blipFill>
          <a:ln>
            <a:noFill/>
          </a:ln>
        </p:spPr>
      </p:sp>
      <p:sp>
        <p:nvSpPr>
          <p:cNvPr id="700" name="Google Shape;700;p22"/>
          <p:cNvSpPr/>
          <p:nvPr/>
        </p:nvSpPr>
        <p:spPr>
          <a:xfrm>
            <a:off x="9939375" y="6767672"/>
            <a:ext cx="851489" cy="851489"/>
          </a:xfrm>
          <a:custGeom>
            <a:rect b="b" l="l" r="r" t="t"/>
            <a:pathLst>
              <a:path extrusionOk="0" h="851489" w="851489">
                <a:moveTo>
                  <a:pt x="0" y="0"/>
                </a:moveTo>
                <a:lnTo>
                  <a:pt x="851489" y="0"/>
                </a:lnTo>
                <a:lnTo>
                  <a:pt x="851489" y="851489"/>
                </a:lnTo>
                <a:lnTo>
                  <a:pt x="0" y="851489"/>
                </a:lnTo>
                <a:lnTo>
                  <a:pt x="0" y="0"/>
                </a:lnTo>
                <a:close/>
              </a:path>
            </a:pathLst>
          </a:custGeom>
          <a:blipFill rotWithShape="1">
            <a:blip r:embed="rId8">
              <a:alphaModFix/>
            </a:blip>
            <a:stretch>
              <a:fillRect b="0" l="0" r="0" t="0"/>
            </a:stretch>
          </a:blipFill>
          <a:ln>
            <a:noFill/>
          </a:ln>
        </p:spPr>
      </p:sp>
      <p:sp>
        <p:nvSpPr>
          <p:cNvPr id="701" name="Google Shape;701;p22"/>
          <p:cNvSpPr txBox="1"/>
          <p:nvPr/>
        </p:nvSpPr>
        <p:spPr>
          <a:xfrm>
            <a:off x="1081739" y="2836189"/>
            <a:ext cx="4956915" cy="1477328"/>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Chứa đựng tri thức khoa học, là nguồn cung cấp kiến thức cho HS.</a:t>
            </a:r>
            <a:endParaRPr/>
          </a:p>
        </p:txBody>
      </p:sp>
      <p:sp>
        <p:nvSpPr>
          <p:cNvPr id="702" name="Google Shape;702;p22"/>
          <p:cNvSpPr txBox="1"/>
          <p:nvPr/>
        </p:nvSpPr>
        <p:spPr>
          <a:xfrm>
            <a:off x="11527023" y="2725590"/>
            <a:ext cx="4956915" cy="196977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Hỗ trợ thêm thông tin đầy đủ và sâu sắc hơn về đối tượng hoặc hiện tượng nghiên cứu.</a:t>
            </a:r>
            <a:endParaRPr/>
          </a:p>
        </p:txBody>
      </p:sp>
      <p:sp>
        <p:nvSpPr>
          <p:cNvPr id="703" name="Google Shape;703;p22"/>
          <p:cNvSpPr txBox="1"/>
          <p:nvPr/>
        </p:nvSpPr>
        <p:spPr>
          <a:xfrm>
            <a:off x="782138" y="6799949"/>
            <a:ext cx="5350832" cy="1969770"/>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Chức năng truyền đạt tri thức như một phương tiện dạy học, tổ chức, điều khiển quá trình dạy học.</a:t>
            </a:r>
            <a:endParaRPr/>
          </a:p>
        </p:txBody>
      </p:sp>
      <p:sp>
        <p:nvSpPr>
          <p:cNvPr id="704" name="Google Shape;704;p22"/>
          <p:cNvSpPr txBox="1"/>
          <p:nvPr/>
        </p:nvSpPr>
        <p:spPr>
          <a:xfrm>
            <a:off x="11501623" y="6880497"/>
            <a:ext cx="5350832" cy="1477328"/>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lang="en-US" sz="3200">
                <a:solidFill>
                  <a:schemeClr val="dk1"/>
                </a:solidFill>
                <a:latin typeface="Arial"/>
                <a:ea typeface="Arial"/>
                <a:cs typeface="Arial"/>
                <a:sym typeface="Arial"/>
              </a:rPr>
              <a:t>Tiết hiệm thời gian trong mỗi tiết học, nâng cao hiệu quả dạy học.</a:t>
            </a:r>
            <a:endParaRPr/>
          </a:p>
        </p:txBody>
      </p:sp>
      <p:sp>
        <p:nvSpPr>
          <p:cNvPr id="705" name="Google Shape;705;p22"/>
          <p:cNvSpPr/>
          <p:nvPr/>
        </p:nvSpPr>
        <p:spPr>
          <a:xfrm>
            <a:off x="0" y="-10110"/>
            <a:ext cx="1037108" cy="1028700"/>
          </a:xfrm>
          <a:prstGeom prst="flowChartConnector">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2"/>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spTree>
  </p:cSld>
  <p:clrMapOvr>
    <a:masterClrMapping/>
  </p:clrMapOvr>
  <p:transition spd="slow">
    <p:wipe dir="l"/>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5"/>
                                        </p:tgtEl>
                                        <p:attrNameLst>
                                          <p:attrName>style.visibility</p:attrName>
                                        </p:attrNameLst>
                                      </p:cBhvr>
                                      <p:to>
                                        <p:strVal val="visible"/>
                                      </p:to>
                                    </p:set>
                                    <p:animEffect filter="fade" transition="in">
                                      <p:cBhvr>
                                        <p:cTn dur="500"/>
                                        <p:tgtEl>
                                          <p:spTgt spid="695"/>
                                        </p:tgtEl>
                                      </p:cBhvr>
                                    </p:animEffect>
                                  </p:childTnLst>
                                </p:cTn>
                              </p:par>
                              <p:par>
                                <p:cTn fill="hold" nodeType="with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500"/>
                                        <p:tgtEl>
                                          <p:spTgt spid="697"/>
                                        </p:tgtEl>
                                      </p:cBhvr>
                                    </p:animEffect>
                                  </p:childTnLst>
                                </p:cTn>
                              </p:par>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500"/>
                                        <p:tgtEl>
                                          <p:spTgt spid="698"/>
                                        </p:tgtEl>
                                      </p:cBhvr>
                                    </p:animEffect>
                                  </p:childTnLst>
                                </p:cTn>
                              </p:par>
                              <p:par>
                                <p:cTn fill="hold" nodeType="with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500"/>
                                        <p:tgtEl>
                                          <p:spTgt spid="699"/>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500"/>
                                        <p:tgtEl>
                                          <p:spTgt spid="696"/>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701"/>
                                        </p:tgtEl>
                                        <p:attrNameLst>
                                          <p:attrName>style.visibility</p:attrName>
                                        </p:attrNameLst>
                                      </p:cBhvr>
                                      <p:to>
                                        <p:strVal val="visible"/>
                                      </p:to>
                                    </p:set>
                                    <p:anim calcmode="lin" valueType="num">
                                      <p:cBhvr additive="base">
                                        <p:cTn dur="500"/>
                                        <p:tgtEl>
                                          <p:spTgt spid="70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703"/>
                                        </p:tgtEl>
                                        <p:attrNameLst>
                                          <p:attrName>style.visibility</p:attrName>
                                        </p:attrNameLst>
                                      </p:cBhvr>
                                      <p:to>
                                        <p:strVal val="visible"/>
                                      </p:to>
                                    </p:set>
                                    <p:anim calcmode="lin" valueType="num">
                                      <p:cBhvr additive="base">
                                        <p:cTn dur="500"/>
                                        <p:tgtEl>
                                          <p:spTgt spid="703"/>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702">
                                            <p:txEl>
                                              <p:pRg end="0" st="0"/>
                                            </p:txEl>
                                          </p:spTgt>
                                        </p:tgtEl>
                                        <p:attrNameLst>
                                          <p:attrName>style.visibility</p:attrName>
                                        </p:attrNameLst>
                                      </p:cBhvr>
                                      <p:to>
                                        <p:strVal val="visible"/>
                                      </p:to>
                                    </p:set>
                                    <p:anim calcmode="lin" valueType="num">
                                      <p:cBhvr additive="base">
                                        <p:cTn dur="500"/>
                                        <p:tgtEl>
                                          <p:spTgt spid="70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704"/>
                                        </p:tgtEl>
                                        <p:attrNameLst>
                                          <p:attrName>style.visibility</p:attrName>
                                        </p:attrNameLst>
                                      </p:cBhvr>
                                      <p:to>
                                        <p:strVal val="visible"/>
                                      </p:to>
                                    </p:set>
                                    <p:anim calcmode="lin" valueType="num">
                                      <p:cBhvr additive="base">
                                        <p:cTn dur="500"/>
                                        <p:tgtEl>
                                          <p:spTgt spid="7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2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712" name="Google Shape;712;p23"/>
          <p:cNvSpPr/>
          <p:nvPr/>
        </p:nvSpPr>
        <p:spPr>
          <a:xfrm rot="8926924">
            <a:off x="14595614" y="2879779"/>
            <a:ext cx="2070011" cy="712684"/>
          </a:xfrm>
          <a:custGeom>
            <a:rect b="b" l="l" r="r" t="t"/>
            <a:pathLst>
              <a:path extrusionOk="0" h="772034" w="1544068">
                <a:moveTo>
                  <a:pt x="0" y="0"/>
                </a:moveTo>
                <a:lnTo>
                  <a:pt x="1544068" y="0"/>
                </a:lnTo>
                <a:lnTo>
                  <a:pt x="1544068" y="772034"/>
                </a:lnTo>
                <a:lnTo>
                  <a:pt x="0" y="772034"/>
                </a:lnTo>
                <a:lnTo>
                  <a:pt x="0" y="0"/>
                </a:lnTo>
                <a:close/>
              </a:path>
            </a:pathLst>
          </a:custGeom>
          <a:blipFill rotWithShape="1">
            <a:blip r:embed="rId3">
              <a:alphaModFix/>
            </a:blip>
            <a:stretch>
              <a:fillRect b="0" l="0" r="0" t="0"/>
            </a:stretch>
          </a:blipFill>
          <a:ln>
            <a:noFill/>
          </a:ln>
        </p:spPr>
      </p:sp>
      <p:sp>
        <p:nvSpPr>
          <p:cNvPr id="713" name="Google Shape;713;p23"/>
          <p:cNvSpPr/>
          <p:nvPr/>
        </p:nvSpPr>
        <p:spPr>
          <a:xfrm rot="9398670">
            <a:off x="9424239" y="2768849"/>
            <a:ext cx="2166457" cy="754108"/>
          </a:xfrm>
          <a:custGeom>
            <a:rect b="b" l="l" r="r" t="t"/>
            <a:pathLst>
              <a:path extrusionOk="0" h="772034" w="1544068">
                <a:moveTo>
                  <a:pt x="0" y="0"/>
                </a:moveTo>
                <a:lnTo>
                  <a:pt x="1544068" y="0"/>
                </a:lnTo>
                <a:lnTo>
                  <a:pt x="1544068" y="772034"/>
                </a:lnTo>
                <a:lnTo>
                  <a:pt x="0" y="772034"/>
                </a:lnTo>
                <a:lnTo>
                  <a:pt x="0" y="0"/>
                </a:lnTo>
                <a:close/>
              </a:path>
            </a:pathLst>
          </a:custGeom>
          <a:blipFill rotWithShape="1">
            <a:blip r:embed="rId3">
              <a:alphaModFix/>
            </a:blip>
            <a:stretch>
              <a:fillRect b="0" l="0" r="0" t="0"/>
            </a:stretch>
          </a:blipFill>
          <a:ln>
            <a:noFill/>
          </a:ln>
        </p:spPr>
      </p:sp>
      <p:sp>
        <p:nvSpPr>
          <p:cNvPr id="714" name="Google Shape;714;p23"/>
          <p:cNvSpPr/>
          <p:nvPr/>
        </p:nvSpPr>
        <p:spPr>
          <a:xfrm rot="1932155">
            <a:off x="12126086" y="2838274"/>
            <a:ext cx="1762163" cy="878408"/>
          </a:xfrm>
          <a:custGeom>
            <a:rect b="b" l="l" r="r" t="t"/>
            <a:pathLst>
              <a:path extrusionOk="0" h="772034" w="1544068">
                <a:moveTo>
                  <a:pt x="0" y="0"/>
                </a:moveTo>
                <a:lnTo>
                  <a:pt x="1544068" y="0"/>
                </a:lnTo>
                <a:lnTo>
                  <a:pt x="1544068" y="772034"/>
                </a:lnTo>
                <a:lnTo>
                  <a:pt x="0" y="772034"/>
                </a:lnTo>
                <a:lnTo>
                  <a:pt x="0" y="0"/>
                </a:lnTo>
                <a:close/>
              </a:path>
            </a:pathLst>
          </a:custGeom>
          <a:blipFill rotWithShape="1">
            <a:blip r:embed="rId3">
              <a:alphaModFix/>
            </a:blip>
            <a:stretch>
              <a:fillRect b="0" l="0" r="0" t="0"/>
            </a:stretch>
          </a:blipFill>
          <a:ln>
            <a:noFill/>
          </a:ln>
        </p:spPr>
      </p:sp>
      <p:sp>
        <p:nvSpPr>
          <p:cNvPr id="715" name="Google Shape;715;p23"/>
          <p:cNvSpPr/>
          <p:nvPr/>
        </p:nvSpPr>
        <p:spPr>
          <a:xfrm rot="9398670">
            <a:off x="4155787" y="2738893"/>
            <a:ext cx="2161667" cy="786333"/>
          </a:xfrm>
          <a:custGeom>
            <a:rect b="b" l="l" r="r" t="t"/>
            <a:pathLst>
              <a:path extrusionOk="0" h="772034" w="1544068">
                <a:moveTo>
                  <a:pt x="0" y="0"/>
                </a:moveTo>
                <a:lnTo>
                  <a:pt x="1544068" y="0"/>
                </a:lnTo>
                <a:lnTo>
                  <a:pt x="1544068" y="772034"/>
                </a:lnTo>
                <a:lnTo>
                  <a:pt x="0" y="772034"/>
                </a:lnTo>
                <a:lnTo>
                  <a:pt x="0" y="0"/>
                </a:lnTo>
                <a:close/>
              </a:path>
            </a:pathLst>
          </a:custGeom>
          <a:blipFill rotWithShape="1">
            <a:blip r:embed="rId3">
              <a:alphaModFix/>
            </a:blip>
            <a:stretch>
              <a:fillRect b="0" l="0" r="0" t="0"/>
            </a:stretch>
          </a:blipFill>
          <a:ln>
            <a:noFill/>
          </a:ln>
        </p:spPr>
      </p:sp>
      <p:sp>
        <p:nvSpPr>
          <p:cNvPr id="716" name="Google Shape;716;p23"/>
          <p:cNvSpPr/>
          <p:nvPr/>
        </p:nvSpPr>
        <p:spPr>
          <a:xfrm rot="1932155">
            <a:off x="1709146" y="2737745"/>
            <a:ext cx="1762163" cy="878408"/>
          </a:xfrm>
          <a:custGeom>
            <a:rect b="b" l="l" r="r" t="t"/>
            <a:pathLst>
              <a:path extrusionOk="0" h="772034" w="1544068">
                <a:moveTo>
                  <a:pt x="0" y="0"/>
                </a:moveTo>
                <a:lnTo>
                  <a:pt x="1544068" y="0"/>
                </a:lnTo>
                <a:lnTo>
                  <a:pt x="1544068" y="772034"/>
                </a:lnTo>
                <a:lnTo>
                  <a:pt x="0" y="772034"/>
                </a:lnTo>
                <a:lnTo>
                  <a:pt x="0" y="0"/>
                </a:lnTo>
                <a:close/>
              </a:path>
            </a:pathLst>
          </a:custGeom>
          <a:blipFill rotWithShape="1">
            <a:blip r:embed="rId3">
              <a:alphaModFix/>
            </a:blip>
            <a:stretch>
              <a:fillRect b="0" l="0" r="0" t="0"/>
            </a:stretch>
          </a:blipFill>
          <a:ln>
            <a:noFill/>
          </a:ln>
        </p:spPr>
      </p:sp>
      <p:grpSp>
        <p:nvGrpSpPr>
          <p:cNvPr id="717" name="Google Shape;717;p23"/>
          <p:cNvGrpSpPr/>
          <p:nvPr/>
        </p:nvGrpSpPr>
        <p:grpSpPr>
          <a:xfrm>
            <a:off x="589973" y="1867108"/>
            <a:ext cx="1669858" cy="1235291"/>
            <a:chOff x="0" y="0"/>
            <a:chExt cx="1288021" cy="698500"/>
          </a:xfrm>
        </p:grpSpPr>
        <p:sp>
          <p:nvSpPr>
            <p:cNvPr id="718" name="Google Shape;718;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19" name="Google Shape;719;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20" name="Google Shape;720;p23"/>
          <p:cNvSpPr txBox="1"/>
          <p:nvPr/>
        </p:nvSpPr>
        <p:spPr>
          <a:xfrm>
            <a:off x="669097" y="2106939"/>
            <a:ext cx="1511609" cy="790573"/>
          </a:xfrm>
          <a:prstGeom prst="rect">
            <a:avLst/>
          </a:prstGeom>
          <a:noFill/>
          <a:ln>
            <a:noFill/>
          </a:ln>
        </p:spPr>
        <p:txBody>
          <a:bodyPr anchorCtr="0" anchor="t" bIns="0" lIns="0" spcFirstLastPara="1" rIns="0" wrap="square" tIns="0">
            <a:spAutoFit/>
          </a:bodyPr>
          <a:lstStyle/>
          <a:p>
            <a:pPr indent="0" lvl="0" marL="0" marR="0" rtl="0" algn="ctr">
              <a:lnSpc>
                <a:spcPct val="119980"/>
              </a:lnSpc>
              <a:spcBef>
                <a:spcPts val="0"/>
              </a:spcBef>
              <a:spcAft>
                <a:spcPts val="0"/>
              </a:spcAft>
              <a:buNone/>
            </a:pPr>
            <a:r>
              <a:rPr b="1" lang="en-US" sz="5000">
                <a:solidFill>
                  <a:srgbClr val="FFFFFF"/>
                </a:solidFill>
                <a:latin typeface="Montserrat"/>
                <a:ea typeface="Montserrat"/>
                <a:cs typeface="Montserrat"/>
                <a:sym typeface="Montserrat"/>
              </a:rPr>
              <a:t>AVI</a:t>
            </a:r>
            <a:endParaRPr/>
          </a:p>
        </p:txBody>
      </p:sp>
      <p:sp>
        <p:nvSpPr>
          <p:cNvPr id="721" name="Google Shape;721;p23"/>
          <p:cNvSpPr txBox="1"/>
          <p:nvPr/>
        </p:nvSpPr>
        <p:spPr>
          <a:xfrm>
            <a:off x="788914" y="6076943"/>
            <a:ext cx="12222139" cy="30777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4000">
                <a:solidFill>
                  <a:schemeClr val="dk1"/>
                </a:solidFill>
                <a:latin typeface="Nunito Sans"/>
                <a:ea typeface="Nunito Sans"/>
                <a:cs typeface="Nunito Sans"/>
                <a:sym typeface="Nunito Sans"/>
              </a:rPr>
              <a:t>Ưu điểm:</a:t>
            </a:r>
            <a:endParaRPr/>
          </a:p>
          <a:p>
            <a:pPr indent="-457200" lvl="0" marL="457200" marR="0" rtl="0" algn="l">
              <a:spcBef>
                <a:spcPts val="0"/>
              </a:spcBef>
              <a:spcAft>
                <a:spcPts val="0"/>
              </a:spcAft>
              <a:buClr>
                <a:schemeClr val="dk1"/>
              </a:buClr>
              <a:buSzPts val="4000"/>
              <a:buFont typeface="Arial"/>
              <a:buChar char="•"/>
            </a:pPr>
            <a:r>
              <a:rPr lang="en-US" sz="4000">
                <a:solidFill>
                  <a:schemeClr val="dk1"/>
                </a:solidFill>
                <a:latin typeface="Nunito Sans"/>
                <a:ea typeface="Nunito Sans"/>
                <a:cs typeface="Nunito Sans"/>
                <a:sym typeface="Nunito Sans"/>
              </a:rPr>
              <a:t>Sản xuất video chất lượng cao, độ tương thích cao.</a:t>
            </a:r>
            <a:endParaRPr/>
          </a:p>
          <a:p>
            <a:pPr indent="-457200" lvl="0" marL="457200" marR="0" rtl="0" algn="l">
              <a:spcBef>
                <a:spcPts val="0"/>
              </a:spcBef>
              <a:spcAft>
                <a:spcPts val="0"/>
              </a:spcAft>
              <a:buClr>
                <a:schemeClr val="dk1"/>
              </a:buClr>
              <a:buSzPts val="4000"/>
              <a:buFont typeface="Arial"/>
              <a:buChar char="•"/>
            </a:pPr>
            <a:r>
              <a:rPr lang="en-US" sz="4000">
                <a:solidFill>
                  <a:schemeClr val="dk1"/>
                </a:solidFill>
                <a:latin typeface="Nunito Sans"/>
                <a:ea typeface="Nunito Sans"/>
                <a:cs typeface="Nunito Sans"/>
                <a:sym typeface="Nunito Sans"/>
              </a:rPr>
              <a:t>Dung lượng lưu trữ phù hợp với bộ nhớ thiết bị.</a:t>
            </a:r>
            <a:endParaRPr/>
          </a:p>
          <a:p>
            <a:pPr indent="-457200" lvl="0" marL="457200" marR="0" rtl="0" algn="l">
              <a:spcBef>
                <a:spcPts val="0"/>
              </a:spcBef>
              <a:spcAft>
                <a:spcPts val="0"/>
              </a:spcAft>
              <a:buClr>
                <a:schemeClr val="dk1"/>
              </a:buClr>
              <a:buSzPts val="4000"/>
              <a:buFont typeface="Arial"/>
              <a:buChar char="•"/>
            </a:pPr>
            <a:r>
              <a:rPr lang="en-US" sz="4000">
                <a:solidFill>
                  <a:schemeClr val="dk1"/>
                </a:solidFill>
                <a:latin typeface="Nunito Sans"/>
                <a:ea typeface="Nunito Sans"/>
                <a:cs typeface="Nunito Sans"/>
                <a:sym typeface="Nunito Sans"/>
              </a:rPr>
              <a:t>Tương thích với các loại trình và thiết bị.</a:t>
            </a:r>
            <a:endParaRPr/>
          </a:p>
          <a:p>
            <a:pPr indent="-457200" lvl="0" marL="457200" marR="0" rtl="0" algn="l">
              <a:spcBef>
                <a:spcPts val="0"/>
              </a:spcBef>
              <a:spcAft>
                <a:spcPts val="0"/>
              </a:spcAft>
              <a:buClr>
                <a:schemeClr val="dk1"/>
              </a:buClr>
              <a:buSzPts val="4000"/>
              <a:buFont typeface="Arial"/>
              <a:buChar char="•"/>
            </a:pPr>
            <a:r>
              <a:rPr lang="en-US" sz="4000">
                <a:solidFill>
                  <a:schemeClr val="dk1"/>
                </a:solidFill>
                <a:latin typeface="Nunito Sans"/>
                <a:ea typeface="Nunito Sans"/>
                <a:cs typeface="Nunito Sans"/>
                <a:sym typeface="Nunito Sans"/>
              </a:rPr>
              <a:t>Phổ biến và được sử dụng rộng rãi.</a:t>
            </a:r>
            <a:endParaRPr/>
          </a:p>
        </p:txBody>
      </p:sp>
      <p:sp>
        <p:nvSpPr>
          <p:cNvPr id="722" name="Google Shape;722;p23"/>
          <p:cNvSpPr txBox="1"/>
          <p:nvPr/>
        </p:nvSpPr>
        <p:spPr>
          <a:xfrm>
            <a:off x="3781777" y="47989"/>
            <a:ext cx="10038214" cy="999761"/>
          </a:xfrm>
          <a:prstGeom prst="rect">
            <a:avLst/>
          </a:prstGeom>
          <a:noFill/>
          <a:ln>
            <a:noFill/>
          </a:ln>
        </p:spPr>
        <p:txBody>
          <a:bodyPr anchorCtr="0" anchor="t" bIns="0" lIns="0" spcFirstLastPara="1" rIns="0" wrap="square" tIns="0">
            <a:spAutoFit/>
          </a:bodyPr>
          <a:lstStyle/>
          <a:p>
            <a:pPr indent="0" lvl="0" marL="0" marR="0" rtl="0" algn="ctr">
              <a:lnSpc>
                <a:spcPct val="155555"/>
              </a:lnSpc>
              <a:spcBef>
                <a:spcPts val="0"/>
              </a:spcBef>
              <a:spcAft>
                <a:spcPts val="0"/>
              </a:spcAft>
              <a:buNone/>
            </a:pPr>
            <a:r>
              <a:rPr b="1" lang="en-US" sz="5400">
                <a:solidFill>
                  <a:srgbClr val="0D0F68"/>
                </a:solidFill>
                <a:latin typeface="Arial"/>
                <a:ea typeface="Arial"/>
                <a:cs typeface="Arial"/>
                <a:sym typeface="Arial"/>
              </a:rPr>
              <a:t>Thành phần của video</a:t>
            </a:r>
            <a:endParaRPr/>
          </a:p>
        </p:txBody>
      </p:sp>
      <p:cxnSp>
        <p:nvCxnSpPr>
          <p:cNvPr id="723" name="Google Shape;723;p23"/>
          <p:cNvCxnSpPr/>
          <p:nvPr/>
        </p:nvCxnSpPr>
        <p:spPr>
          <a:xfrm flipH="1" rot="10800000">
            <a:off x="0" y="1049679"/>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724" name="Google Shape;724;p23"/>
          <p:cNvSpPr/>
          <p:nvPr/>
        </p:nvSpPr>
        <p:spPr>
          <a:xfrm>
            <a:off x="17239668" y="19050"/>
            <a:ext cx="1030005"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23"/>
          <p:cNvGrpSpPr/>
          <p:nvPr/>
        </p:nvGrpSpPr>
        <p:grpSpPr>
          <a:xfrm>
            <a:off x="3076070" y="3136017"/>
            <a:ext cx="1669858" cy="1235291"/>
            <a:chOff x="0" y="0"/>
            <a:chExt cx="1288021" cy="698500"/>
          </a:xfrm>
        </p:grpSpPr>
        <p:sp>
          <p:nvSpPr>
            <p:cNvPr id="726" name="Google Shape;726;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27" name="Google Shape;727;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28" name="Google Shape;728;p23"/>
          <p:cNvSpPr txBox="1"/>
          <p:nvPr/>
        </p:nvSpPr>
        <p:spPr>
          <a:xfrm>
            <a:off x="3155194" y="3375848"/>
            <a:ext cx="1511609" cy="790573"/>
          </a:xfrm>
          <a:prstGeom prst="rect">
            <a:avLst/>
          </a:prstGeom>
          <a:noFill/>
          <a:ln>
            <a:noFill/>
          </a:ln>
        </p:spPr>
        <p:txBody>
          <a:bodyPr anchorCtr="0" anchor="t" bIns="0" lIns="0" spcFirstLastPara="1" rIns="0" wrap="square" tIns="0">
            <a:spAutoFit/>
          </a:bodyPr>
          <a:lstStyle/>
          <a:p>
            <a:pPr indent="0" lvl="0" marL="0" marR="0" rtl="0" algn="ctr">
              <a:lnSpc>
                <a:spcPct val="119980"/>
              </a:lnSpc>
              <a:spcBef>
                <a:spcPts val="0"/>
              </a:spcBef>
              <a:spcAft>
                <a:spcPts val="0"/>
              </a:spcAft>
              <a:buNone/>
            </a:pPr>
            <a:r>
              <a:rPr b="1" lang="en-US" sz="5000">
                <a:solidFill>
                  <a:srgbClr val="FFFFFF"/>
                </a:solidFill>
                <a:latin typeface="Montserrat"/>
                <a:ea typeface="Montserrat"/>
                <a:cs typeface="Montserrat"/>
                <a:sym typeface="Montserrat"/>
              </a:rPr>
              <a:t>FLV</a:t>
            </a:r>
            <a:endParaRPr/>
          </a:p>
        </p:txBody>
      </p:sp>
      <p:grpSp>
        <p:nvGrpSpPr>
          <p:cNvPr id="729" name="Google Shape;729;p23"/>
          <p:cNvGrpSpPr/>
          <p:nvPr/>
        </p:nvGrpSpPr>
        <p:grpSpPr>
          <a:xfrm>
            <a:off x="16201652" y="1973007"/>
            <a:ext cx="1669858" cy="1235291"/>
            <a:chOff x="0" y="0"/>
            <a:chExt cx="1288021" cy="698500"/>
          </a:xfrm>
        </p:grpSpPr>
        <p:sp>
          <p:nvSpPr>
            <p:cNvPr id="730" name="Google Shape;730;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31" name="Google Shape;731;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32" name="Google Shape;732;p23"/>
          <p:cNvSpPr txBox="1"/>
          <p:nvPr/>
        </p:nvSpPr>
        <p:spPr>
          <a:xfrm>
            <a:off x="16280776" y="2212838"/>
            <a:ext cx="1511609" cy="696473"/>
          </a:xfrm>
          <a:prstGeom prst="rect">
            <a:avLst/>
          </a:prstGeom>
          <a:noFill/>
          <a:ln>
            <a:noFill/>
          </a:ln>
        </p:spPr>
        <p:txBody>
          <a:bodyPr anchorCtr="0" anchor="t" bIns="0" lIns="0" spcFirstLastPara="1" rIns="0" wrap="square" tIns="0">
            <a:spAutoFit/>
          </a:bodyPr>
          <a:lstStyle/>
          <a:p>
            <a:pPr indent="0" lvl="0" marL="0" marR="0" rtl="0" algn="ctr">
              <a:lnSpc>
                <a:spcPct val="124979"/>
              </a:lnSpc>
              <a:spcBef>
                <a:spcPts val="0"/>
              </a:spcBef>
              <a:spcAft>
                <a:spcPts val="0"/>
              </a:spcAft>
              <a:buNone/>
            </a:pPr>
            <a:r>
              <a:rPr b="1" lang="en-US" sz="4800">
                <a:solidFill>
                  <a:srgbClr val="FFFFFF"/>
                </a:solidFill>
                <a:latin typeface="Montserrat"/>
                <a:ea typeface="Montserrat"/>
                <a:cs typeface="Montserrat"/>
                <a:sym typeface="Montserrat"/>
              </a:rPr>
              <a:t>MKV</a:t>
            </a:r>
            <a:endParaRPr/>
          </a:p>
        </p:txBody>
      </p:sp>
      <p:sp>
        <p:nvSpPr>
          <p:cNvPr id="733" name="Google Shape;733;p23"/>
          <p:cNvSpPr/>
          <p:nvPr/>
        </p:nvSpPr>
        <p:spPr>
          <a:xfrm rot="1932155">
            <a:off x="6785558" y="2776050"/>
            <a:ext cx="1894242" cy="892070"/>
          </a:xfrm>
          <a:custGeom>
            <a:rect b="b" l="l" r="r" t="t"/>
            <a:pathLst>
              <a:path extrusionOk="0" h="772034" w="1544068">
                <a:moveTo>
                  <a:pt x="0" y="0"/>
                </a:moveTo>
                <a:lnTo>
                  <a:pt x="1544068" y="0"/>
                </a:lnTo>
                <a:lnTo>
                  <a:pt x="1544068" y="772034"/>
                </a:lnTo>
                <a:lnTo>
                  <a:pt x="0" y="772034"/>
                </a:lnTo>
                <a:lnTo>
                  <a:pt x="0" y="0"/>
                </a:lnTo>
                <a:close/>
              </a:path>
            </a:pathLst>
          </a:custGeom>
          <a:blipFill rotWithShape="1">
            <a:blip r:embed="rId3">
              <a:alphaModFix/>
            </a:blip>
            <a:stretch>
              <a:fillRect b="0" l="0" r="0" t="0"/>
            </a:stretch>
          </a:blipFill>
          <a:ln>
            <a:noFill/>
          </a:ln>
        </p:spPr>
      </p:sp>
      <p:grpSp>
        <p:nvGrpSpPr>
          <p:cNvPr id="734" name="Google Shape;734;p23"/>
          <p:cNvGrpSpPr/>
          <p:nvPr/>
        </p:nvGrpSpPr>
        <p:grpSpPr>
          <a:xfrm>
            <a:off x="5766306" y="1941656"/>
            <a:ext cx="1669858" cy="1235291"/>
            <a:chOff x="0" y="0"/>
            <a:chExt cx="1288021" cy="698500"/>
          </a:xfrm>
        </p:grpSpPr>
        <p:sp>
          <p:nvSpPr>
            <p:cNvPr id="735" name="Google Shape;735;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36" name="Google Shape;736;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37" name="Google Shape;737;p23"/>
          <p:cNvSpPr txBox="1"/>
          <p:nvPr/>
        </p:nvSpPr>
        <p:spPr>
          <a:xfrm>
            <a:off x="5845430" y="2181487"/>
            <a:ext cx="1511609" cy="681597"/>
          </a:xfrm>
          <a:prstGeom prst="rect">
            <a:avLst/>
          </a:prstGeom>
          <a:noFill/>
          <a:ln>
            <a:noFill/>
          </a:ln>
        </p:spPr>
        <p:txBody>
          <a:bodyPr anchorCtr="0" anchor="t" bIns="0" lIns="0" spcFirstLastPara="1" rIns="0" wrap="square" tIns="0">
            <a:spAutoFit/>
          </a:bodyPr>
          <a:lstStyle/>
          <a:p>
            <a:pPr indent="0" lvl="0" marL="0" marR="0" rtl="0" algn="ctr">
              <a:lnSpc>
                <a:spcPct val="142833"/>
              </a:lnSpc>
              <a:spcBef>
                <a:spcPts val="0"/>
              </a:spcBef>
              <a:spcAft>
                <a:spcPts val="0"/>
              </a:spcAft>
              <a:buNone/>
            </a:pPr>
            <a:r>
              <a:rPr b="1" lang="en-US" sz="4200">
                <a:solidFill>
                  <a:srgbClr val="FFFFFF"/>
                </a:solidFill>
                <a:latin typeface="Montserrat"/>
                <a:ea typeface="Montserrat"/>
                <a:cs typeface="Montserrat"/>
                <a:sym typeface="Montserrat"/>
              </a:rPr>
              <a:t>WMV</a:t>
            </a:r>
            <a:endParaRPr/>
          </a:p>
        </p:txBody>
      </p:sp>
      <p:grpSp>
        <p:nvGrpSpPr>
          <p:cNvPr id="738" name="Google Shape;738;p23"/>
          <p:cNvGrpSpPr/>
          <p:nvPr/>
        </p:nvGrpSpPr>
        <p:grpSpPr>
          <a:xfrm>
            <a:off x="8266547" y="3183183"/>
            <a:ext cx="1669858" cy="1235291"/>
            <a:chOff x="0" y="0"/>
            <a:chExt cx="1288021" cy="698500"/>
          </a:xfrm>
        </p:grpSpPr>
        <p:sp>
          <p:nvSpPr>
            <p:cNvPr id="739" name="Google Shape;739;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40" name="Google Shape;740;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41" name="Google Shape;741;p23"/>
          <p:cNvSpPr txBox="1"/>
          <p:nvPr/>
        </p:nvSpPr>
        <p:spPr>
          <a:xfrm>
            <a:off x="8345671" y="3423014"/>
            <a:ext cx="1511609" cy="790573"/>
          </a:xfrm>
          <a:prstGeom prst="rect">
            <a:avLst/>
          </a:prstGeom>
          <a:noFill/>
          <a:ln>
            <a:noFill/>
          </a:ln>
        </p:spPr>
        <p:txBody>
          <a:bodyPr anchorCtr="0" anchor="t" bIns="0" lIns="0" spcFirstLastPara="1" rIns="0" wrap="square" tIns="0">
            <a:spAutoFit/>
          </a:bodyPr>
          <a:lstStyle/>
          <a:p>
            <a:pPr indent="0" lvl="0" marL="0" marR="0" rtl="0" algn="ctr">
              <a:lnSpc>
                <a:spcPct val="119980"/>
              </a:lnSpc>
              <a:spcBef>
                <a:spcPts val="0"/>
              </a:spcBef>
              <a:spcAft>
                <a:spcPts val="0"/>
              </a:spcAft>
              <a:buNone/>
            </a:pPr>
            <a:r>
              <a:rPr b="1" lang="en-US" sz="5000">
                <a:solidFill>
                  <a:srgbClr val="FFFFFF"/>
                </a:solidFill>
                <a:latin typeface="Montserrat"/>
                <a:ea typeface="Montserrat"/>
                <a:cs typeface="Montserrat"/>
                <a:sym typeface="Montserrat"/>
              </a:rPr>
              <a:t>MP4</a:t>
            </a:r>
            <a:endParaRPr/>
          </a:p>
        </p:txBody>
      </p:sp>
      <p:grpSp>
        <p:nvGrpSpPr>
          <p:cNvPr id="742" name="Google Shape;742;p23"/>
          <p:cNvGrpSpPr/>
          <p:nvPr/>
        </p:nvGrpSpPr>
        <p:grpSpPr>
          <a:xfrm>
            <a:off x="11045432" y="1964848"/>
            <a:ext cx="1669858" cy="1235291"/>
            <a:chOff x="0" y="0"/>
            <a:chExt cx="1288021" cy="698500"/>
          </a:xfrm>
        </p:grpSpPr>
        <p:sp>
          <p:nvSpPr>
            <p:cNvPr id="743" name="Google Shape;743;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44" name="Google Shape;744;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45" name="Google Shape;745;p23"/>
          <p:cNvSpPr txBox="1"/>
          <p:nvPr/>
        </p:nvSpPr>
        <p:spPr>
          <a:xfrm>
            <a:off x="11124556" y="2204679"/>
            <a:ext cx="1511609" cy="686535"/>
          </a:xfrm>
          <a:prstGeom prst="rect">
            <a:avLst/>
          </a:prstGeom>
          <a:noFill/>
          <a:ln>
            <a:noFill/>
          </a:ln>
        </p:spPr>
        <p:txBody>
          <a:bodyPr anchorCtr="0" anchor="t" bIns="0" lIns="0" spcFirstLastPara="1" rIns="0" wrap="square" tIns="0">
            <a:spAutoFit/>
          </a:bodyPr>
          <a:lstStyle/>
          <a:p>
            <a:pPr indent="0" lvl="0" marL="0" marR="0" rtl="0" algn="ctr">
              <a:lnSpc>
                <a:spcPct val="136340"/>
              </a:lnSpc>
              <a:spcBef>
                <a:spcPts val="0"/>
              </a:spcBef>
              <a:spcAft>
                <a:spcPts val="0"/>
              </a:spcAft>
              <a:buNone/>
            </a:pPr>
            <a:r>
              <a:rPr b="1" lang="en-US" sz="4400">
                <a:solidFill>
                  <a:srgbClr val="FFFFFF"/>
                </a:solidFill>
                <a:latin typeface="Montserrat"/>
                <a:ea typeface="Montserrat"/>
                <a:cs typeface="Montserrat"/>
                <a:sym typeface="Montserrat"/>
              </a:rPr>
              <a:t>MOV</a:t>
            </a:r>
            <a:endParaRPr/>
          </a:p>
        </p:txBody>
      </p:sp>
      <p:grpSp>
        <p:nvGrpSpPr>
          <p:cNvPr id="746" name="Google Shape;746;p23"/>
          <p:cNvGrpSpPr/>
          <p:nvPr/>
        </p:nvGrpSpPr>
        <p:grpSpPr>
          <a:xfrm>
            <a:off x="13389729" y="3232777"/>
            <a:ext cx="1813518" cy="1235291"/>
            <a:chOff x="0" y="0"/>
            <a:chExt cx="1288021" cy="698500"/>
          </a:xfrm>
        </p:grpSpPr>
        <p:sp>
          <p:nvSpPr>
            <p:cNvPr id="747" name="Google Shape;747;p23"/>
            <p:cNvSpPr/>
            <p:nvPr/>
          </p:nvSpPr>
          <p:spPr>
            <a:xfrm>
              <a:off x="0" y="0"/>
              <a:ext cx="1288021" cy="698500"/>
            </a:xfrm>
            <a:custGeom>
              <a:rect b="b" l="l" r="r" t="t"/>
              <a:pathLst>
                <a:path extrusionOk="0" h="698500" w="1288021">
                  <a:moveTo>
                    <a:pt x="1288021" y="349250"/>
                  </a:moveTo>
                  <a:lnTo>
                    <a:pt x="1084821" y="698500"/>
                  </a:lnTo>
                  <a:lnTo>
                    <a:pt x="203200" y="698500"/>
                  </a:lnTo>
                  <a:lnTo>
                    <a:pt x="0" y="349250"/>
                  </a:lnTo>
                  <a:lnTo>
                    <a:pt x="203200" y="0"/>
                  </a:lnTo>
                  <a:lnTo>
                    <a:pt x="1084821" y="0"/>
                  </a:lnTo>
                  <a:lnTo>
                    <a:pt x="1288021" y="349250"/>
                  </a:lnTo>
                  <a:close/>
                </a:path>
              </a:pathLst>
            </a:custGeom>
            <a:solidFill>
              <a:srgbClr val="0D3166"/>
            </a:solidFill>
            <a:ln>
              <a:noFill/>
            </a:ln>
          </p:spPr>
        </p:sp>
        <p:sp>
          <p:nvSpPr>
            <p:cNvPr id="748" name="Google Shape;748;p23"/>
            <p:cNvSpPr txBox="1"/>
            <p:nvPr/>
          </p:nvSpPr>
          <p:spPr>
            <a:xfrm>
              <a:off x="114300" y="38100"/>
              <a:ext cx="1059421" cy="660400"/>
            </a:xfrm>
            <a:prstGeom prst="rect">
              <a:avLst/>
            </a:prstGeom>
            <a:noFill/>
            <a:ln>
              <a:noFill/>
            </a:ln>
          </p:spPr>
          <p:txBody>
            <a:bodyPr anchorCtr="0" anchor="ctr" bIns="50800" lIns="50800" spcFirstLastPara="1" rIns="50800" wrap="square" tIns="50800">
              <a:noAutofit/>
            </a:bodyPr>
            <a:lstStyle/>
            <a:p>
              <a:pPr indent="0" lvl="0" marL="0" marR="0" rtl="0" algn="ctr">
                <a:lnSpc>
                  <a:spcPct val="48000"/>
                </a:lnSpc>
                <a:spcBef>
                  <a:spcPts val="0"/>
                </a:spcBef>
                <a:spcAft>
                  <a:spcPts val="0"/>
                </a:spcAft>
                <a:buNone/>
              </a:pPr>
              <a:r>
                <a:t/>
              </a:r>
              <a:endParaRPr sz="5000">
                <a:solidFill>
                  <a:schemeClr val="dk1"/>
                </a:solidFill>
                <a:latin typeface="Calibri"/>
                <a:ea typeface="Calibri"/>
                <a:cs typeface="Calibri"/>
                <a:sym typeface="Calibri"/>
              </a:endParaRPr>
            </a:p>
          </p:txBody>
        </p:sp>
      </p:grpSp>
      <p:sp>
        <p:nvSpPr>
          <p:cNvPr id="749" name="Google Shape;749;p23"/>
          <p:cNvSpPr txBox="1"/>
          <p:nvPr/>
        </p:nvSpPr>
        <p:spPr>
          <a:xfrm>
            <a:off x="13419175" y="3472302"/>
            <a:ext cx="1784072" cy="676595"/>
          </a:xfrm>
          <a:prstGeom prst="rect">
            <a:avLst/>
          </a:prstGeom>
          <a:noFill/>
          <a:ln>
            <a:noFill/>
          </a:ln>
        </p:spPr>
        <p:txBody>
          <a:bodyPr anchorCtr="0" anchor="t" bIns="0" lIns="0" spcFirstLastPara="1" rIns="0" wrap="square" tIns="0">
            <a:spAutoFit/>
          </a:bodyPr>
          <a:lstStyle/>
          <a:p>
            <a:pPr indent="0" lvl="0" marL="0" marR="0" rtl="0" algn="ctr">
              <a:lnSpc>
                <a:spcPct val="149975"/>
              </a:lnSpc>
              <a:spcBef>
                <a:spcPts val="0"/>
              </a:spcBef>
              <a:spcAft>
                <a:spcPts val="0"/>
              </a:spcAft>
              <a:buNone/>
            </a:pPr>
            <a:r>
              <a:rPr b="1" lang="en-US" sz="4000">
                <a:solidFill>
                  <a:srgbClr val="FFFFFF"/>
                </a:solidFill>
                <a:latin typeface="Montserrat"/>
                <a:ea typeface="Montserrat"/>
                <a:cs typeface="Montserrat"/>
                <a:sym typeface="Montserrat"/>
              </a:rPr>
              <a:t>WebM</a:t>
            </a:r>
            <a:endParaRPr/>
          </a:p>
        </p:txBody>
      </p:sp>
      <p:sp>
        <p:nvSpPr>
          <p:cNvPr id="750" name="Google Shape;750;p23"/>
          <p:cNvSpPr/>
          <p:nvPr/>
        </p:nvSpPr>
        <p:spPr>
          <a:xfrm>
            <a:off x="1222140" y="1466877"/>
            <a:ext cx="405522" cy="545723"/>
          </a:xfrm>
          <a:custGeom>
            <a:rect b="b" l="l" r="r" t="t"/>
            <a:pathLst>
              <a:path extrusionOk="0" h="2057400" w="1910810">
                <a:moveTo>
                  <a:pt x="0" y="0"/>
                </a:moveTo>
                <a:lnTo>
                  <a:pt x="1910810" y="0"/>
                </a:lnTo>
                <a:lnTo>
                  <a:pt x="1910810" y="2057400"/>
                </a:lnTo>
                <a:lnTo>
                  <a:pt x="0" y="20574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23"/>
          <p:cNvSpPr/>
          <p:nvPr/>
        </p:nvSpPr>
        <p:spPr>
          <a:xfrm>
            <a:off x="3752509" y="2648865"/>
            <a:ext cx="361330" cy="500246"/>
          </a:xfrm>
          <a:custGeom>
            <a:rect b="b" l="l" r="r" t="t"/>
            <a:pathLst>
              <a:path extrusionOk="0" h="2811118" w="2002922">
                <a:moveTo>
                  <a:pt x="0" y="0"/>
                </a:moveTo>
                <a:lnTo>
                  <a:pt x="2002922" y="0"/>
                </a:lnTo>
                <a:lnTo>
                  <a:pt x="2002922" y="2811118"/>
                </a:lnTo>
                <a:lnTo>
                  <a:pt x="0" y="2811118"/>
                </a:lnTo>
                <a:lnTo>
                  <a:pt x="0" y="0"/>
                </a:lnTo>
                <a:close/>
              </a:path>
            </a:pathLst>
          </a:custGeom>
          <a:blipFill rotWithShape="1">
            <a:blip r:embed="rId6">
              <a:alphaModFix/>
            </a:blip>
            <a:stretch>
              <a:fillRect b="0" l="0" r="0" t="0"/>
            </a:stretch>
          </a:blipFill>
          <a:ln>
            <a:noFill/>
          </a:ln>
        </p:spPr>
      </p:sp>
      <p:sp>
        <p:nvSpPr>
          <p:cNvPr id="752" name="Google Shape;752;p23"/>
          <p:cNvSpPr/>
          <p:nvPr/>
        </p:nvSpPr>
        <p:spPr>
          <a:xfrm>
            <a:off x="6384759" y="1529168"/>
            <a:ext cx="461586" cy="625219"/>
          </a:xfrm>
          <a:custGeom>
            <a:rect b="b" l="l" r="r" t="t"/>
            <a:pathLst>
              <a:path extrusionOk="0" h="3086100" w="2129409">
                <a:moveTo>
                  <a:pt x="0" y="0"/>
                </a:moveTo>
                <a:lnTo>
                  <a:pt x="2129409" y="0"/>
                </a:lnTo>
                <a:lnTo>
                  <a:pt x="2129409" y="3086100"/>
                </a:lnTo>
                <a:lnTo>
                  <a:pt x="0" y="3086100"/>
                </a:lnTo>
                <a:lnTo>
                  <a:pt x="0" y="0"/>
                </a:lnTo>
                <a:close/>
              </a:path>
            </a:pathLst>
          </a:custGeom>
          <a:blipFill rotWithShape="1">
            <a:blip r:embed="rId7">
              <a:alphaModFix/>
            </a:blip>
            <a:stretch>
              <a:fillRect b="0" l="0" r="0" t="0"/>
            </a:stretch>
          </a:blipFill>
          <a:ln>
            <a:noFill/>
          </a:ln>
        </p:spPr>
      </p:sp>
      <p:pic>
        <p:nvPicPr>
          <p:cNvPr id="753" name="Google Shape;753;p23"/>
          <p:cNvPicPr preferRelativeResize="0"/>
          <p:nvPr/>
        </p:nvPicPr>
        <p:blipFill rotWithShape="1">
          <a:blip r:embed="rId8">
            <a:alphaModFix/>
          </a:blip>
          <a:srcRect b="0" l="5200" r="1626" t="1899"/>
          <a:stretch/>
        </p:blipFill>
        <p:spPr>
          <a:xfrm>
            <a:off x="8979559" y="2786544"/>
            <a:ext cx="315822" cy="401412"/>
          </a:xfrm>
          <a:prstGeom prst="rect">
            <a:avLst/>
          </a:prstGeom>
          <a:noFill/>
          <a:ln>
            <a:noFill/>
          </a:ln>
        </p:spPr>
      </p:pic>
      <p:sp>
        <p:nvSpPr>
          <p:cNvPr id="754" name="Google Shape;754;p23"/>
          <p:cNvSpPr/>
          <p:nvPr/>
        </p:nvSpPr>
        <p:spPr>
          <a:xfrm>
            <a:off x="11709373" y="1527285"/>
            <a:ext cx="478133" cy="625219"/>
          </a:xfrm>
          <a:custGeom>
            <a:rect b="b" l="l" r="r" t="t"/>
            <a:pathLst>
              <a:path extrusionOk="0" h="3086100" w="2468880">
                <a:moveTo>
                  <a:pt x="0" y="0"/>
                </a:moveTo>
                <a:lnTo>
                  <a:pt x="2468880" y="0"/>
                </a:lnTo>
                <a:lnTo>
                  <a:pt x="2468880" y="3086100"/>
                </a:lnTo>
                <a:lnTo>
                  <a:pt x="0" y="3086100"/>
                </a:lnTo>
                <a:lnTo>
                  <a:pt x="0" y="0"/>
                </a:lnTo>
                <a:close/>
              </a:path>
            </a:pathLst>
          </a:custGeom>
          <a:blipFill rotWithShape="1">
            <a:blip r:embed="rId9">
              <a:alphaModFix/>
            </a:blip>
            <a:stretch>
              <a:fillRect b="0" l="0" r="0" t="0"/>
            </a:stretch>
          </a:blipFill>
          <a:ln>
            <a:noFill/>
          </a:ln>
        </p:spPr>
      </p:sp>
      <p:sp>
        <p:nvSpPr>
          <p:cNvPr id="755" name="Google Shape;755;p23"/>
          <p:cNvSpPr/>
          <p:nvPr/>
        </p:nvSpPr>
        <p:spPr>
          <a:xfrm>
            <a:off x="14049555" y="2616183"/>
            <a:ext cx="564860" cy="775589"/>
          </a:xfrm>
          <a:custGeom>
            <a:rect b="b" l="l" r="r" t="t"/>
            <a:pathLst>
              <a:path extrusionOk="0" h="2425073" w="1830930">
                <a:moveTo>
                  <a:pt x="0" y="0"/>
                </a:moveTo>
                <a:lnTo>
                  <a:pt x="1830931" y="0"/>
                </a:lnTo>
                <a:lnTo>
                  <a:pt x="1830931" y="2425073"/>
                </a:lnTo>
                <a:lnTo>
                  <a:pt x="0" y="2425073"/>
                </a:lnTo>
                <a:lnTo>
                  <a:pt x="0" y="0"/>
                </a:lnTo>
                <a:close/>
              </a:path>
            </a:pathLst>
          </a:custGeom>
          <a:blipFill rotWithShape="1">
            <a:blip r:embed="rId10">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23"/>
          <p:cNvSpPr/>
          <p:nvPr/>
        </p:nvSpPr>
        <p:spPr>
          <a:xfrm>
            <a:off x="16744133" y="1524669"/>
            <a:ext cx="584893" cy="654354"/>
          </a:xfrm>
          <a:custGeom>
            <a:rect b="b" l="l" r="r" t="t"/>
            <a:pathLst>
              <a:path extrusionOk="0" h="2718427" w="2470370">
                <a:moveTo>
                  <a:pt x="0" y="0"/>
                </a:moveTo>
                <a:lnTo>
                  <a:pt x="2470370" y="0"/>
                </a:lnTo>
                <a:lnTo>
                  <a:pt x="2470370" y="2718427"/>
                </a:lnTo>
                <a:lnTo>
                  <a:pt x="0" y="2718427"/>
                </a:lnTo>
                <a:lnTo>
                  <a:pt x="0" y="0"/>
                </a:lnTo>
                <a:close/>
              </a:path>
            </a:pathLst>
          </a:custGeom>
          <a:blipFill rotWithShape="1">
            <a:blip r:embed="rId11">
              <a:alphaModFix/>
            </a:blip>
            <a:stretch>
              <a:fillRect b="0" l="0" r="0" t="0"/>
            </a:stretch>
          </a:blipFill>
          <a:ln>
            <a:noFill/>
          </a:ln>
        </p:spPr>
      </p:sp>
      <p:sp>
        <p:nvSpPr>
          <p:cNvPr id="757" name="Google Shape;757;p23"/>
          <p:cNvSpPr txBox="1"/>
          <p:nvPr/>
        </p:nvSpPr>
        <p:spPr>
          <a:xfrm>
            <a:off x="788914" y="4965755"/>
            <a:ext cx="17159796"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4000">
                <a:solidFill>
                  <a:schemeClr val="dk1"/>
                </a:solidFill>
                <a:latin typeface="Nunito Sans"/>
                <a:ea typeface="Nunito Sans"/>
                <a:cs typeface="Nunito Sans"/>
                <a:sym typeface="Nunito Sans"/>
              </a:rPr>
              <a:t>Đề tài lựa chọn định dạng Moving Pictures Expert Group 4 (MP4)</a:t>
            </a:r>
            <a:endParaRPr sz="4000">
              <a:solidFill>
                <a:schemeClr val="dk1"/>
              </a:solidFill>
              <a:latin typeface="Nunito Sans"/>
              <a:ea typeface="Nunito Sans"/>
              <a:cs typeface="Nunito Sans"/>
              <a:sym typeface="Nunito Sans"/>
            </a:endParaRPr>
          </a:p>
        </p:txBody>
      </p:sp>
      <p:sp>
        <p:nvSpPr>
          <p:cNvPr id="758" name="Google Shape;758;p23"/>
          <p:cNvSpPr/>
          <p:nvPr/>
        </p:nvSpPr>
        <p:spPr>
          <a:xfrm>
            <a:off x="0" y="-10110"/>
            <a:ext cx="1037108" cy="1028700"/>
          </a:xfrm>
          <a:prstGeom prst="flowChartConnector">
            <a:avLst/>
          </a:prstGeom>
          <a:blipFill rotWithShape="1">
            <a:blip r:embed="rId12">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2"/>
                                        </p:tgtEl>
                                        <p:attrNameLst>
                                          <p:attrName>style.visibility</p:attrName>
                                        </p:attrNameLst>
                                      </p:cBhvr>
                                      <p:to>
                                        <p:strVal val="visible"/>
                                      </p:to>
                                    </p:set>
                                    <p:animEffect filter="fade" transition="in">
                                      <p:cBhvr>
                                        <p:cTn dur="500"/>
                                        <p:tgtEl>
                                          <p:spTgt spid="712"/>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2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2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2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2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2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2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2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2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2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2000"/>
                                        <p:tgtEl>
                                          <p:spTgt spid="732"/>
                                        </p:tgtEl>
                                      </p:cBhvr>
                                    </p:animEffect>
                                  </p:childTnLst>
                                </p:cTn>
                              </p:par>
                              <p:par>
                                <p:cTn fill="hold" nodeType="with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2000"/>
                                        <p:tgtEl>
                                          <p:spTgt spid="733"/>
                                        </p:tgtEl>
                                      </p:cBhvr>
                                    </p:animEffect>
                                  </p:childTnLst>
                                </p:cTn>
                              </p:par>
                              <p:par>
                                <p:cTn fill="hold" nodeType="with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2000"/>
                                        <p:tgtEl>
                                          <p:spTgt spid="734"/>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2000"/>
                                        <p:tgtEl>
                                          <p:spTgt spid="737"/>
                                        </p:tgtEl>
                                      </p:cBhvr>
                                    </p:animEffect>
                                  </p:childTnLst>
                                </p:cTn>
                              </p:par>
                              <p:par>
                                <p:cTn fill="hold" nodeType="with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2000"/>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2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2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2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2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2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2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2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2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2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2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2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2000"/>
                                        <p:tgtEl>
                                          <p:spTgt spid="75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5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5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24"/>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765" name="Google Shape;765;p24"/>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sp>
        <p:nvSpPr>
          <p:cNvPr id="766" name="Google Shape;766;p24"/>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24"/>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768" name="Google Shape;768;p24"/>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4"/>
          <p:cNvSpPr txBox="1"/>
          <p:nvPr/>
        </p:nvSpPr>
        <p:spPr>
          <a:xfrm>
            <a:off x="-10164292" y="1939924"/>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Thực hành và thực hành Sinh học</a:t>
            </a:r>
            <a:endParaRPr/>
          </a:p>
        </p:txBody>
      </p:sp>
      <p:sp>
        <p:nvSpPr>
          <p:cNvPr id="770" name="Google Shape;770;p24"/>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771" name="Google Shape;771;p24"/>
          <p:cNvSpPr/>
          <p:nvPr/>
        </p:nvSpPr>
        <p:spPr>
          <a:xfrm>
            <a:off x="-12526491" y="210776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772" name="Google Shape;772;p24"/>
          <p:cNvSpPr txBox="1"/>
          <p:nvPr/>
        </p:nvSpPr>
        <p:spPr>
          <a:xfrm>
            <a:off x="-9601200" y="5201657"/>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Video dạy học thực hành</a:t>
            </a:r>
            <a:endParaRPr/>
          </a:p>
        </p:txBody>
      </p:sp>
      <p:sp>
        <p:nvSpPr>
          <p:cNvPr id="773" name="Google Shape;773;p24"/>
          <p:cNvSpPr/>
          <p:nvPr/>
        </p:nvSpPr>
        <p:spPr>
          <a:xfrm>
            <a:off x="-12065390" y="538525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774" name="Google Shape;774;p24"/>
          <p:cNvSpPr txBox="1"/>
          <p:nvPr/>
        </p:nvSpPr>
        <p:spPr>
          <a:xfrm>
            <a:off x="2133600" y="1359870"/>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Sử dụng video dạy học thực hành Sinh học</a:t>
            </a:r>
            <a:endParaRPr/>
          </a:p>
        </p:txBody>
      </p:sp>
      <p:sp>
        <p:nvSpPr>
          <p:cNvPr id="775" name="Google Shape;775;p24"/>
          <p:cNvSpPr/>
          <p:nvPr/>
        </p:nvSpPr>
        <p:spPr>
          <a:xfrm>
            <a:off x="-294833" y="166025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776" name="Google Shape;776;p24"/>
          <p:cNvSpPr txBox="1"/>
          <p:nvPr/>
        </p:nvSpPr>
        <p:spPr>
          <a:xfrm>
            <a:off x="-10179532" y="8155935"/>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 Năng lực thực nghiệm</a:t>
            </a:r>
            <a:endParaRPr/>
          </a:p>
        </p:txBody>
      </p:sp>
      <p:sp>
        <p:nvSpPr>
          <p:cNvPr id="777" name="Google Shape;777;p24"/>
          <p:cNvSpPr/>
          <p:nvPr/>
        </p:nvSpPr>
        <p:spPr>
          <a:xfrm>
            <a:off x="-12541729" y="83787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778" name="Google Shape;778;p24"/>
          <p:cNvSpPr txBox="1"/>
          <p:nvPr/>
        </p:nvSpPr>
        <p:spPr>
          <a:xfrm>
            <a:off x="-10062301" y="3576664"/>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Dạy học thực hành</a:t>
            </a:r>
            <a:endParaRPr/>
          </a:p>
        </p:txBody>
      </p:sp>
      <p:sp>
        <p:nvSpPr>
          <p:cNvPr id="779" name="Google Shape;779;p24"/>
          <p:cNvSpPr/>
          <p:nvPr/>
        </p:nvSpPr>
        <p:spPr>
          <a:xfrm>
            <a:off x="-12490734" y="3760782"/>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780" name="Google Shape;780;p24"/>
          <p:cNvSpPr txBox="1"/>
          <p:nvPr/>
        </p:nvSpPr>
        <p:spPr>
          <a:xfrm>
            <a:off x="1191138" y="2378227"/>
            <a:ext cx="1617060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Arial"/>
                <a:ea typeface="Arial"/>
                <a:cs typeface="Arial"/>
                <a:sym typeface="Arial"/>
              </a:rPr>
              <a:t>Sử dụng video dạy học TH Sinh học là sử dụng video đã xây dựng để thiết kế tiết học thực hành thông qua video.</a:t>
            </a:r>
            <a:endParaRPr sz="3600">
              <a:solidFill>
                <a:schemeClr val="dk1"/>
              </a:solidFill>
              <a:latin typeface="Arial"/>
              <a:ea typeface="Arial"/>
              <a:cs typeface="Arial"/>
              <a:sym typeface="Arial"/>
            </a:endParaRPr>
          </a:p>
        </p:txBody>
      </p:sp>
      <p:grpSp>
        <p:nvGrpSpPr>
          <p:cNvPr id="781" name="Google Shape;781;p24"/>
          <p:cNvGrpSpPr/>
          <p:nvPr/>
        </p:nvGrpSpPr>
        <p:grpSpPr>
          <a:xfrm>
            <a:off x="2968802" y="3951101"/>
            <a:ext cx="10983092" cy="5945767"/>
            <a:chOff x="2250177" y="321170"/>
            <a:chExt cx="10983092" cy="5945767"/>
          </a:xfrm>
        </p:grpSpPr>
        <p:sp>
          <p:nvSpPr>
            <p:cNvPr id="782" name="Google Shape;782;p24"/>
            <p:cNvSpPr/>
            <p:nvPr/>
          </p:nvSpPr>
          <p:spPr>
            <a:xfrm>
              <a:off x="3501917" y="3294053"/>
              <a:ext cx="821141" cy="2347013"/>
            </a:xfrm>
            <a:custGeom>
              <a:rect b="b" l="l" r="r" t="t"/>
              <a:pathLst>
                <a:path extrusionOk="0" h="120000" w="120000">
                  <a:moveTo>
                    <a:pt x="0" y="0"/>
                  </a:moveTo>
                  <a:lnTo>
                    <a:pt x="60000" y="0"/>
                  </a:lnTo>
                  <a:lnTo>
                    <a:pt x="60000" y="120000"/>
                  </a:lnTo>
                  <a:lnTo>
                    <a:pt x="120000" y="120000"/>
                  </a:lnTo>
                </a:path>
              </a:pathLst>
            </a:custGeom>
            <a:noFill/>
            <a:ln cap="flat" cmpd="sng" w="25400">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txBox="1"/>
            <p:nvPr/>
          </p:nvSpPr>
          <p:spPr>
            <a:xfrm>
              <a:off x="3850325" y="4405397"/>
              <a:ext cx="124325" cy="12432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sz="800">
                <a:solidFill>
                  <a:schemeClr val="dk1"/>
                </a:solidFill>
                <a:latin typeface="Calibri"/>
                <a:ea typeface="Calibri"/>
                <a:cs typeface="Calibri"/>
                <a:sym typeface="Calibri"/>
              </a:endParaRPr>
            </a:p>
          </p:txBody>
        </p:sp>
        <p:sp>
          <p:nvSpPr>
            <p:cNvPr id="784" name="Google Shape;784;p24"/>
            <p:cNvSpPr/>
            <p:nvPr/>
          </p:nvSpPr>
          <p:spPr>
            <a:xfrm>
              <a:off x="3501917" y="3294053"/>
              <a:ext cx="821141" cy="782337"/>
            </a:xfrm>
            <a:custGeom>
              <a:rect b="b" l="l" r="r" t="t"/>
              <a:pathLst>
                <a:path extrusionOk="0" h="120000" w="120000">
                  <a:moveTo>
                    <a:pt x="0" y="0"/>
                  </a:moveTo>
                  <a:lnTo>
                    <a:pt x="60000" y="0"/>
                  </a:lnTo>
                  <a:lnTo>
                    <a:pt x="60000" y="120000"/>
                  </a:lnTo>
                  <a:lnTo>
                    <a:pt x="120000" y="120000"/>
                  </a:lnTo>
                </a:path>
              </a:pathLst>
            </a:custGeom>
            <a:noFill/>
            <a:ln cap="flat" cmpd="sng" w="25400">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txBox="1"/>
            <p:nvPr/>
          </p:nvSpPr>
          <p:spPr>
            <a:xfrm>
              <a:off x="3884134" y="3656868"/>
              <a:ext cx="56708" cy="567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786" name="Google Shape;786;p24"/>
            <p:cNvSpPr/>
            <p:nvPr/>
          </p:nvSpPr>
          <p:spPr>
            <a:xfrm>
              <a:off x="3501917" y="2511716"/>
              <a:ext cx="821141" cy="782337"/>
            </a:xfrm>
            <a:custGeom>
              <a:rect b="b" l="l" r="r" t="t"/>
              <a:pathLst>
                <a:path extrusionOk="0" h="120000" w="120000">
                  <a:moveTo>
                    <a:pt x="0" y="120000"/>
                  </a:moveTo>
                  <a:lnTo>
                    <a:pt x="60000" y="120000"/>
                  </a:lnTo>
                  <a:lnTo>
                    <a:pt x="60000" y="0"/>
                  </a:lnTo>
                  <a:lnTo>
                    <a:pt x="120000" y="0"/>
                  </a:lnTo>
                </a:path>
              </a:pathLst>
            </a:custGeom>
            <a:noFill/>
            <a:ln cap="flat" cmpd="sng" w="25400">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4"/>
            <p:cNvSpPr txBox="1"/>
            <p:nvPr/>
          </p:nvSpPr>
          <p:spPr>
            <a:xfrm>
              <a:off x="3884134" y="2874531"/>
              <a:ext cx="56708" cy="5670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alibri"/>
                <a:buNone/>
              </a:pPr>
              <a:r>
                <a:t/>
              </a:r>
              <a:endParaRPr sz="500">
                <a:solidFill>
                  <a:schemeClr val="dk1"/>
                </a:solidFill>
                <a:latin typeface="Calibri"/>
                <a:ea typeface="Calibri"/>
                <a:cs typeface="Calibri"/>
                <a:sym typeface="Calibri"/>
              </a:endParaRPr>
            </a:p>
          </p:txBody>
        </p:sp>
        <p:sp>
          <p:nvSpPr>
            <p:cNvPr id="788" name="Google Shape;788;p24"/>
            <p:cNvSpPr/>
            <p:nvPr/>
          </p:nvSpPr>
          <p:spPr>
            <a:xfrm>
              <a:off x="3501917" y="947040"/>
              <a:ext cx="821141" cy="2347013"/>
            </a:xfrm>
            <a:custGeom>
              <a:rect b="b" l="l" r="r" t="t"/>
              <a:pathLst>
                <a:path extrusionOk="0" h="120000" w="120000">
                  <a:moveTo>
                    <a:pt x="0" y="120000"/>
                  </a:moveTo>
                  <a:lnTo>
                    <a:pt x="60000" y="120000"/>
                  </a:lnTo>
                  <a:lnTo>
                    <a:pt x="60000" y="0"/>
                  </a:lnTo>
                  <a:lnTo>
                    <a:pt x="120000" y="0"/>
                  </a:lnTo>
                </a:path>
              </a:pathLst>
            </a:custGeom>
            <a:noFill/>
            <a:ln cap="flat" cmpd="sng" w="25400">
              <a:solidFill>
                <a:srgbClr val="49AC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txBox="1"/>
            <p:nvPr/>
          </p:nvSpPr>
          <p:spPr>
            <a:xfrm>
              <a:off x="3850325" y="2058384"/>
              <a:ext cx="124325" cy="12432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800"/>
                <a:buFont typeface="Calibri"/>
                <a:buNone/>
              </a:pPr>
              <a:r>
                <a:t/>
              </a:r>
              <a:endParaRPr sz="800">
                <a:solidFill>
                  <a:schemeClr val="dk1"/>
                </a:solidFill>
                <a:latin typeface="Calibri"/>
                <a:ea typeface="Calibri"/>
                <a:cs typeface="Calibri"/>
                <a:sym typeface="Calibri"/>
              </a:endParaRPr>
            </a:p>
          </p:txBody>
        </p:sp>
        <p:sp>
          <p:nvSpPr>
            <p:cNvPr id="790" name="Google Shape;790;p24"/>
            <p:cNvSpPr/>
            <p:nvPr/>
          </p:nvSpPr>
          <p:spPr>
            <a:xfrm rot="-5400000">
              <a:off x="399083" y="2668183"/>
              <a:ext cx="4953927" cy="1251740"/>
            </a:xfrm>
            <a:prstGeom prst="rect">
              <a:avLst/>
            </a:prstGeom>
            <a:solidFill>
              <a:schemeClr val="accent3"/>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4"/>
            <p:cNvSpPr txBox="1"/>
            <p:nvPr/>
          </p:nvSpPr>
          <p:spPr>
            <a:xfrm rot="-5400000">
              <a:off x="399083" y="2668183"/>
              <a:ext cx="4953927" cy="1251740"/>
            </a:xfrm>
            <a:prstGeom prst="rect">
              <a:avLst/>
            </a:prstGeom>
            <a:noFill/>
            <a:ln>
              <a:noFill/>
            </a:ln>
          </p:spPr>
          <p:txBody>
            <a:bodyPr anchorCtr="0" anchor="ctr" bIns="35550" lIns="35550" spcFirstLastPara="1" rIns="35550" wrap="square" tIns="35550">
              <a:noAutofit/>
            </a:bodyPr>
            <a:lstStyle/>
            <a:p>
              <a:pPr indent="0" lvl="0" marL="0" marR="0" rtl="0" algn="ctr">
                <a:lnSpc>
                  <a:spcPct val="90000"/>
                </a:lnSpc>
                <a:spcBef>
                  <a:spcPts val="0"/>
                </a:spcBef>
                <a:spcAft>
                  <a:spcPts val="0"/>
                </a:spcAft>
                <a:buClr>
                  <a:schemeClr val="lt1"/>
                </a:buClr>
                <a:buSzPts val="5600"/>
                <a:buFont typeface="Calibri"/>
                <a:buNone/>
              </a:pPr>
              <a:r>
                <a:rPr lang="en-US" sz="5600">
                  <a:solidFill>
                    <a:schemeClr val="lt1"/>
                  </a:solidFill>
                  <a:latin typeface="Calibri"/>
                  <a:ea typeface="Calibri"/>
                  <a:cs typeface="Calibri"/>
                  <a:sym typeface="Calibri"/>
                </a:rPr>
                <a:t>Phát triển các NL </a:t>
              </a:r>
              <a:endParaRPr/>
            </a:p>
          </p:txBody>
        </p:sp>
        <p:sp>
          <p:nvSpPr>
            <p:cNvPr id="792" name="Google Shape;792;p24"/>
            <p:cNvSpPr/>
            <p:nvPr/>
          </p:nvSpPr>
          <p:spPr>
            <a:xfrm>
              <a:off x="4323059" y="321170"/>
              <a:ext cx="8910209" cy="1251740"/>
            </a:xfrm>
            <a:prstGeom prst="rect">
              <a:avLst/>
            </a:prstGeom>
            <a:solidFill>
              <a:srgbClr val="49ACC5"/>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4"/>
            <p:cNvSpPr txBox="1"/>
            <p:nvPr/>
          </p:nvSpPr>
          <p:spPr>
            <a:xfrm>
              <a:off x="4323059" y="321170"/>
              <a:ext cx="8910209" cy="1251740"/>
            </a:xfrm>
            <a:prstGeom prst="rect">
              <a:avLst/>
            </a:prstGeom>
            <a:noFill/>
            <a:ln>
              <a:noFill/>
            </a:ln>
          </p:spPr>
          <p:txBody>
            <a:bodyPr anchorCtr="0" anchor="ctr" bIns="26025" lIns="26025" spcFirstLastPara="1" rIns="26025" wrap="square" tIns="26025">
              <a:noAutofit/>
            </a:bodyPr>
            <a:lstStyle/>
            <a:p>
              <a:pPr indent="0" lvl="0" marL="0" marR="0" rtl="0" algn="ctr">
                <a:lnSpc>
                  <a:spcPct val="90000"/>
                </a:lnSpc>
                <a:spcBef>
                  <a:spcPts val="0"/>
                </a:spcBef>
                <a:spcAft>
                  <a:spcPts val="0"/>
                </a:spcAft>
                <a:buClr>
                  <a:schemeClr val="lt1"/>
                </a:buClr>
                <a:buSzPts val="4100"/>
                <a:buFont typeface="Calibri"/>
                <a:buNone/>
              </a:pPr>
              <a:r>
                <a:rPr lang="en-US" sz="4100">
                  <a:solidFill>
                    <a:schemeClr val="lt1"/>
                  </a:solidFill>
                  <a:latin typeface="Calibri"/>
                  <a:ea typeface="Calibri"/>
                  <a:cs typeface="Calibri"/>
                  <a:sym typeface="Calibri"/>
                </a:rPr>
                <a:t>Năng lực hợp tác</a:t>
              </a:r>
              <a:endParaRPr/>
            </a:p>
          </p:txBody>
        </p:sp>
        <p:sp>
          <p:nvSpPr>
            <p:cNvPr id="794" name="Google Shape;794;p24"/>
            <p:cNvSpPr/>
            <p:nvPr/>
          </p:nvSpPr>
          <p:spPr>
            <a:xfrm>
              <a:off x="4323059" y="1885845"/>
              <a:ext cx="8910209" cy="1251740"/>
            </a:xfrm>
            <a:prstGeom prst="rect">
              <a:avLst/>
            </a:prstGeom>
            <a:solidFill>
              <a:srgbClr val="49ACC5"/>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txBox="1"/>
            <p:nvPr/>
          </p:nvSpPr>
          <p:spPr>
            <a:xfrm>
              <a:off x="4323059" y="1885845"/>
              <a:ext cx="8910209" cy="1251740"/>
            </a:xfrm>
            <a:prstGeom prst="rect">
              <a:avLst/>
            </a:prstGeom>
            <a:noFill/>
            <a:ln>
              <a:noFill/>
            </a:ln>
          </p:spPr>
          <p:txBody>
            <a:bodyPr anchorCtr="0" anchor="ctr" bIns="26025" lIns="26025" spcFirstLastPara="1" rIns="26025" wrap="square" tIns="26025">
              <a:noAutofit/>
            </a:bodyPr>
            <a:lstStyle/>
            <a:p>
              <a:pPr indent="0" lvl="0" marL="0" marR="0" rtl="0" algn="ctr">
                <a:lnSpc>
                  <a:spcPct val="90000"/>
                </a:lnSpc>
                <a:spcBef>
                  <a:spcPts val="0"/>
                </a:spcBef>
                <a:spcAft>
                  <a:spcPts val="0"/>
                </a:spcAft>
                <a:buClr>
                  <a:schemeClr val="lt1"/>
                </a:buClr>
                <a:buSzPts val="4100"/>
                <a:buFont typeface="Calibri"/>
                <a:buNone/>
              </a:pPr>
              <a:r>
                <a:rPr lang="en-US" sz="4100">
                  <a:solidFill>
                    <a:schemeClr val="lt1"/>
                  </a:solidFill>
                  <a:latin typeface="Calibri"/>
                  <a:ea typeface="Calibri"/>
                  <a:cs typeface="Calibri"/>
                  <a:sym typeface="Calibri"/>
                </a:rPr>
                <a:t>Năng lực tự học</a:t>
              </a:r>
              <a:endParaRPr/>
            </a:p>
          </p:txBody>
        </p:sp>
        <p:sp>
          <p:nvSpPr>
            <p:cNvPr id="796" name="Google Shape;796;p24"/>
            <p:cNvSpPr/>
            <p:nvPr/>
          </p:nvSpPr>
          <p:spPr>
            <a:xfrm>
              <a:off x="4323059" y="3450521"/>
              <a:ext cx="8910209" cy="1251740"/>
            </a:xfrm>
            <a:prstGeom prst="rect">
              <a:avLst/>
            </a:prstGeom>
            <a:solidFill>
              <a:srgbClr val="49ACC5"/>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4"/>
            <p:cNvSpPr txBox="1"/>
            <p:nvPr/>
          </p:nvSpPr>
          <p:spPr>
            <a:xfrm>
              <a:off x="4323059" y="3450521"/>
              <a:ext cx="8910209" cy="1251740"/>
            </a:xfrm>
            <a:prstGeom prst="rect">
              <a:avLst/>
            </a:prstGeom>
            <a:noFill/>
            <a:ln>
              <a:noFill/>
            </a:ln>
          </p:spPr>
          <p:txBody>
            <a:bodyPr anchorCtr="0" anchor="ctr" bIns="26025" lIns="26025" spcFirstLastPara="1" rIns="26025" wrap="square" tIns="26025">
              <a:noAutofit/>
            </a:bodyPr>
            <a:lstStyle/>
            <a:p>
              <a:pPr indent="0" lvl="0" marL="0" marR="0" rtl="0" algn="ctr">
                <a:lnSpc>
                  <a:spcPct val="90000"/>
                </a:lnSpc>
                <a:spcBef>
                  <a:spcPts val="0"/>
                </a:spcBef>
                <a:spcAft>
                  <a:spcPts val="0"/>
                </a:spcAft>
                <a:buClr>
                  <a:schemeClr val="lt1"/>
                </a:buClr>
                <a:buSzPts val="4100"/>
                <a:buFont typeface="Calibri"/>
                <a:buNone/>
              </a:pPr>
              <a:r>
                <a:rPr lang="en-US" sz="4100">
                  <a:solidFill>
                    <a:schemeClr val="lt1"/>
                  </a:solidFill>
                  <a:latin typeface="Calibri"/>
                  <a:ea typeface="Calibri"/>
                  <a:cs typeface="Calibri"/>
                  <a:sym typeface="Calibri"/>
                </a:rPr>
                <a:t>Năng lực giải quyết vấn đề và sáng tạo</a:t>
              </a:r>
              <a:endParaRPr/>
            </a:p>
          </p:txBody>
        </p:sp>
        <p:sp>
          <p:nvSpPr>
            <p:cNvPr id="798" name="Google Shape;798;p24"/>
            <p:cNvSpPr/>
            <p:nvPr/>
          </p:nvSpPr>
          <p:spPr>
            <a:xfrm>
              <a:off x="4323059" y="5015197"/>
              <a:ext cx="8910209" cy="1251740"/>
            </a:xfrm>
            <a:prstGeom prst="rect">
              <a:avLst/>
            </a:prstGeom>
            <a:solidFill>
              <a:srgbClr val="49ACC5"/>
            </a:soli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txBox="1"/>
            <p:nvPr/>
          </p:nvSpPr>
          <p:spPr>
            <a:xfrm>
              <a:off x="4323059" y="5015197"/>
              <a:ext cx="8910209" cy="1251740"/>
            </a:xfrm>
            <a:prstGeom prst="rect">
              <a:avLst/>
            </a:prstGeom>
            <a:noFill/>
            <a:ln>
              <a:noFill/>
            </a:ln>
          </p:spPr>
          <p:txBody>
            <a:bodyPr anchorCtr="0" anchor="ctr" bIns="26025" lIns="26025" spcFirstLastPara="1" rIns="26025" wrap="square" tIns="26025">
              <a:noAutofit/>
            </a:bodyPr>
            <a:lstStyle/>
            <a:p>
              <a:pPr indent="0" lvl="0" marL="0" marR="0" rtl="0" algn="ctr">
                <a:lnSpc>
                  <a:spcPct val="90000"/>
                </a:lnSpc>
                <a:spcBef>
                  <a:spcPts val="0"/>
                </a:spcBef>
                <a:spcAft>
                  <a:spcPts val="0"/>
                </a:spcAft>
                <a:buClr>
                  <a:schemeClr val="lt1"/>
                </a:buClr>
                <a:buSzPts val="4100"/>
                <a:buFont typeface="Calibri"/>
                <a:buNone/>
              </a:pPr>
              <a:r>
                <a:rPr lang="en-US" sz="4100">
                  <a:solidFill>
                    <a:schemeClr val="lt1"/>
                  </a:solidFill>
                  <a:latin typeface="Calibri"/>
                  <a:ea typeface="Calibri"/>
                  <a:cs typeface="Calibri"/>
                  <a:sym typeface="Calibri"/>
                </a:rPr>
                <a:t>Năng lực thực nghiệm</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25"/>
          <p:cNvSpPr/>
          <p:nvPr/>
        </p:nvSpPr>
        <p:spPr>
          <a:xfrm>
            <a:off x="2892266" y="2528296"/>
            <a:ext cx="12801600" cy="1184206"/>
          </a:xfrm>
          <a:prstGeom prst="round2DiagRect">
            <a:avLst>
              <a:gd fmla="val 16667" name="adj1"/>
              <a:gd fmla="val 0" name="adj2"/>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25"/>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807" name="Google Shape;807;p25"/>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sp>
        <p:nvSpPr>
          <p:cNvPr id="808" name="Google Shape;808;p25"/>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9" name="Google Shape;809;p25"/>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810" name="Google Shape;810;p25"/>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txBox="1"/>
          <p:nvPr/>
        </p:nvSpPr>
        <p:spPr>
          <a:xfrm>
            <a:off x="-10164292" y="1939924"/>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Thực hành và thực hành Sinh học</a:t>
            </a:r>
            <a:endParaRPr/>
          </a:p>
        </p:txBody>
      </p:sp>
      <p:sp>
        <p:nvSpPr>
          <p:cNvPr id="812" name="Google Shape;812;p25"/>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813" name="Google Shape;813;p25"/>
          <p:cNvSpPr/>
          <p:nvPr/>
        </p:nvSpPr>
        <p:spPr>
          <a:xfrm>
            <a:off x="-12526491" y="210776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814" name="Google Shape;814;p25"/>
          <p:cNvSpPr txBox="1"/>
          <p:nvPr/>
        </p:nvSpPr>
        <p:spPr>
          <a:xfrm>
            <a:off x="-9601200" y="5201657"/>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Video dạy học thực hành</a:t>
            </a:r>
            <a:endParaRPr/>
          </a:p>
        </p:txBody>
      </p:sp>
      <p:sp>
        <p:nvSpPr>
          <p:cNvPr id="815" name="Google Shape;815;p25"/>
          <p:cNvSpPr/>
          <p:nvPr/>
        </p:nvSpPr>
        <p:spPr>
          <a:xfrm>
            <a:off x="-12065390" y="538525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816" name="Google Shape;816;p25"/>
          <p:cNvSpPr txBox="1"/>
          <p:nvPr/>
        </p:nvSpPr>
        <p:spPr>
          <a:xfrm>
            <a:off x="2133600" y="1359870"/>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Sử dụng video dạy học thực hành Sinh học</a:t>
            </a:r>
            <a:endParaRPr/>
          </a:p>
        </p:txBody>
      </p:sp>
      <p:sp>
        <p:nvSpPr>
          <p:cNvPr id="817" name="Google Shape;817;p25"/>
          <p:cNvSpPr/>
          <p:nvPr/>
        </p:nvSpPr>
        <p:spPr>
          <a:xfrm>
            <a:off x="-294833" y="166025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818" name="Google Shape;818;p25"/>
          <p:cNvSpPr txBox="1"/>
          <p:nvPr/>
        </p:nvSpPr>
        <p:spPr>
          <a:xfrm>
            <a:off x="-10179532" y="8155935"/>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 Năng lực thực nghiệm</a:t>
            </a:r>
            <a:endParaRPr/>
          </a:p>
        </p:txBody>
      </p:sp>
      <p:sp>
        <p:nvSpPr>
          <p:cNvPr id="819" name="Google Shape;819;p25"/>
          <p:cNvSpPr/>
          <p:nvPr/>
        </p:nvSpPr>
        <p:spPr>
          <a:xfrm>
            <a:off x="-12541729" y="837873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820" name="Google Shape;820;p25"/>
          <p:cNvSpPr txBox="1"/>
          <p:nvPr/>
        </p:nvSpPr>
        <p:spPr>
          <a:xfrm>
            <a:off x="-10062301" y="3576664"/>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Dạy học thực hành</a:t>
            </a:r>
            <a:endParaRPr/>
          </a:p>
        </p:txBody>
      </p:sp>
      <p:sp>
        <p:nvSpPr>
          <p:cNvPr id="821" name="Google Shape;821;p25"/>
          <p:cNvSpPr/>
          <p:nvPr/>
        </p:nvSpPr>
        <p:spPr>
          <a:xfrm>
            <a:off x="-12490734" y="3760782"/>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grpSp>
        <p:nvGrpSpPr>
          <p:cNvPr id="822" name="Google Shape;822;p25"/>
          <p:cNvGrpSpPr/>
          <p:nvPr/>
        </p:nvGrpSpPr>
        <p:grpSpPr>
          <a:xfrm>
            <a:off x="155168" y="3974241"/>
            <a:ext cx="16701542" cy="6168950"/>
            <a:chOff x="4763491" y="0"/>
            <a:chExt cx="16701542" cy="6168950"/>
          </a:xfrm>
        </p:grpSpPr>
        <p:sp>
          <p:nvSpPr>
            <p:cNvPr id="823" name="Google Shape;823;p25"/>
            <p:cNvSpPr/>
            <p:nvPr/>
          </p:nvSpPr>
          <p:spPr>
            <a:xfrm>
              <a:off x="6277368" y="1632304"/>
              <a:ext cx="2935658" cy="2935803"/>
            </a:xfrm>
            <a:prstGeom prst="ellipse">
              <a:avLst/>
            </a:prstGeom>
            <a:gradFill>
              <a:gsLst>
                <a:gs pos="0">
                  <a:srgbClr val="27869E"/>
                </a:gs>
                <a:gs pos="80000">
                  <a:srgbClr val="34B0D0"/>
                </a:gs>
                <a:gs pos="100000">
                  <a:srgbClr val="30B3D4"/>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txBox="1"/>
            <p:nvPr/>
          </p:nvSpPr>
          <p:spPr>
            <a:xfrm>
              <a:off x="6707285" y="2062242"/>
              <a:ext cx="2075824" cy="2075927"/>
            </a:xfrm>
            <a:prstGeom prst="rect">
              <a:avLst/>
            </a:prstGeom>
            <a:noFill/>
            <a:ln>
              <a:noFill/>
            </a:ln>
          </p:spPr>
          <p:txBody>
            <a:bodyPr anchorCtr="0" anchor="ctr" bIns="82550" lIns="82550" spcFirstLastPara="1" rIns="82550" wrap="square" tIns="82550">
              <a:noAutofit/>
            </a:bodyPr>
            <a:lstStyle/>
            <a:p>
              <a:pPr indent="0" lvl="0" marL="0" marR="0" rtl="0" algn="ctr">
                <a:lnSpc>
                  <a:spcPct val="90000"/>
                </a:lnSpc>
                <a:spcBef>
                  <a:spcPts val="0"/>
                </a:spcBef>
                <a:spcAft>
                  <a:spcPts val="0"/>
                </a:spcAft>
                <a:buClr>
                  <a:schemeClr val="lt1"/>
                </a:buClr>
                <a:buSzPts val="6500"/>
                <a:buFont typeface="Arial"/>
                <a:buNone/>
              </a:pPr>
              <a:r>
                <a:rPr lang="en-US" sz="6500">
                  <a:solidFill>
                    <a:schemeClr val="lt1"/>
                  </a:solidFill>
                  <a:latin typeface="Arial"/>
                  <a:ea typeface="Arial"/>
                  <a:cs typeface="Arial"/>
                  <a:sym typeface="Arial"/>
                </a:rPr>
                <a:t>Vai trò </a:t>
              </a:r>
              <a:endParaRPr/>
            </a:p>
          </p:txBody>
        </p:sp>
        <p:sp>
          <p:nvSpPr>
            <p:cNvPr id="825" name="Google Shape;825;p25"/>
            <p:cNvSpPr/>
            <p:nvPr/>
          </p:nvSpPr>
          <p:spPr>
            <a:xfrm>
              <a:off x="4763491" y="0"/>
              <a:ext cx="5917802" cy="6168950"/>
            </a:xfrm>
            <a:prstGeom prst="blockArc">
              <a:avLst>
                <a:gd fmla="val 17527788" name="adj1"/>
                <a:gd fmla="val 4119114" name="adj2"/>
                <a:gd fmla="val 5750" name="adj3"/>
              </a:avLst>
            </a:prstGeom>
            <a:gradFill>
              <a:gsLst>
                <a:gs pos="0">
                  <a:srgbClr val="C8691E"/>
                </a:gs>
                <a:gs pos="80000">
                  <a:srgbClr val="FF8C27"/>
                </a:gs>
                <a:gs pos="100000">
                  <a:srgbClr val="FF8B23"/>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5"/>
            <p:cNvSpPr/>
            <p:nvPr/>
          </p:nvSpPr>
          <p:spPr>
            <a:xfrm>
              <a:off x="9120931" y="520042"/>
              <a:ext cx="1572642" cy="1573082"/>
            </a:xfrm>
            <a:prstGeom prst="ellipse">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5"/>
            <p:cNvSpPr/>
            <p:nvPr/>
          </p:nvSpPr>
          <p:spPr>
            <a:xfrm>
              <a:off x="10787693" y="303973"/>
              <a:ext cx="9971778" cy="15224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5"/>
            <p:cNvSpPr txBox="1"/>
            <p:nvPr/>
          </p:nvSpPr>
          <p:spPr>
            <a:xfrm>
              <a:off x="10787693" y="303973"/>
              <a:ext cx="9971778" cy="1522496"/>
            </a:xfrm>
            <a:prstGeom prst="rect">
              <a:avLst/>
            </a:prstGeom>
            <a:noFill/>
            <a:ln>
              <a:noFill/>
            </a:ln>
          </p:spPr>
          <p:txBody>
            <a:bodyPr anchorCtr="0" anchor="ctr" bIns="58400" lIns="58400" spcFirstLastPara="1" rIns="58400" wrap="square" tIns="58400">
              <a:noAutofit/>
            </a:bodyPr>
            <a:lstStyle/>
            <a:p>
              <a:pPr indent="0" lvl="0" marL="0" marR="0" rtl="0" algn="just">
                <a:lnSpc>
                  <a:spcPct val="90000"/>
                </a:lnSpc>
                <a:spcBef>
                  <a:spcPts val="0"/>
                </a:spcBef>
                <a:spcAft>
                  <a:spcPts val="0"/>
                </a:spcAft>
                <a:buClr>
                  <a:schemeClr val="dk1"/>
                </a:buClr>
                <a:buSzPts val="4600"/>
                <a:buFont typeface="Arial"/>
                <a:buNone/>
              </a:pPr>
              <a:r>
                <a:rPr lang="en-US" sz="4600">
                  <a:solidFill>
                    <a:schemeClr val="dk1"/>
                  </a:solidFill>
                  <a:latin typeface="Arial"/>
                  <a:ea typeface="Arial"/>
                  <a:cs typeface="Arial"/>
                  <a:sym typeface="Arial"/>
                </a:rPr>
                <a:t>Nguồn cung cấp kiến thức cho HS	</a:t>
              </a:r>
              <a:endParaRPr/>
            </a:p>
          </p:txBody>
        </p:sp>
        <p:sp>
          <p:nvSpPr>
            <p:cNvPr id="829" name="Google Shape;829;p25"/>
            <p:cNvSpPr/>
            <p:nvPr/>
          </p:nvSpPr>
          <p:spPr>
            <a:xfrm>
              <a:off x="9728762" y="2309654"/>
              <a:ext cx="1572642" cy="1573082"/>
            </a:xfrm>
            <a:prstGeom prst="ellipse">
              <a:avLst/>
            </a:prstGeom>
            <a:blipFill rotWithShape="1">
              <a:blip r:embed="rId6">
                <a:alphaModFix/>
              </a:blip>
              <a:stretch>
                <a:fillRect b="0" l="-34999" r="-3499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11369520" y="2390083"/>
              <a:ext cx="10095513" cy="15224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5"/>
            <p:cNvSpPr txBox="1"/>
            <p:nvPr/>
          </p:nvSpPr>
          <p:spPr>
            <a:xfrm>
              <a:off x="11369520" y="2390083"/>
              <a:ext cx="10095513" cy="1522496"/>
            </a:xfrm>
            <a:prstGeom prst="rect">
              <a:avLst/>
            </a:prstGeom>
            <a:noFill/>
            <a:ln>
              <a:noFill/>
            </a:ln>
          </p:spPr>
          <p:txBody>
            <a:bodyPr anchorCtr="0" anchor="ctr" bIns="58400" lIns="58400" spcFirstLastPara="1" rIns="58400" wrap="square" tIns="58400">
              <a:noAutofit/>
            </a:bodyPr>
            <a:lstStyle/>
            <a:p>
              <a:pPr indent="0" lvl="0" marL="0" marR="0" rtl="0" algn="just">
                <a:lnSpc>
                  <a:spcPct val="100000"/>
                </a:lnSpc>
                <a:spcBef>
                  <a:spcPts val="0"/>
                </a:spcBef>
                <a:spcAft>
                  <a:spcPts val="0"/>
                </a:spcAft>
                <a:buClr>
                  <a:schemeClr val="dk1"/>
                </a:buClr>
                <a:buSzPts val="4600"/>
                <a:buFont typeface="Arial"/>
                <a:buNone/>
              </a:pPr>
              <a:r>
                <a:rPr lang="en-US" sz="4600">
                  <a:solidFill>
                    <a:schemeClr val="dk1"/>
                  </a:solidFill>
                  <a:latin typeface="Arial"/>
                  <a:ea typeface="Arial"/>
                  <a:cs typeface="Arial"/>
                  <a:sym typeface="Arial"/>
                </a:rPr>
                <a:t>Phương tiện tổ chức các hoạt động tích cực cho HS</a:t>
              </a:r>
              <a:endParaRPr/>
            </a:p>
          </p:txBody>
        </p:sp>
        <p:sp>
          <p:nvSpPr>
            <p:cNvPr id="832" name="Google Shape;832;p25"/>
            <p:cNvSpPr/>
            <p:nvPr/>
          </p:nvSpPr>
          <p:spPr>
            <a:xfrm>
              <a:off x="9120931" y="4124559"/>
              <a:ext cx="1572642" cy="1573082"/>
            </a:xfrm>
            <a:prstGeom prst="ellipse">
              <a:avLst/>
            </a:prstGeom>
            <a:blipFill rotWithShape="1">
              <a:blip r:embed="rId7">
                <a:alphaModFix/>
              </a:blip>
              <a:stretch>
                <a:fillRect b="0" l="-16997" r="-16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5"/>
            <p:cNvSpPr/>
            <p:nvPr/>
          </p:nvSpPr>
          <p:spPr>
            <a:xfrm>
              <a:off x="10787693" y="4269805"/>
              <a:ext cx="10236003" cy="152249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5"/>
            <p:cNvSpPr txBox="1"/>
            <p:nvPr/>
          </p:nvSpPr>
          <p:spPr>
            <a:xfrm>
              <a:off x="10787693" y="4269805"/>
              <a:ext cx="10236003" cy="1522496"/>
            </a:xfrm>
            <a:prstGeom prst="rect">
              <a:avLst/>
            </a:prstGeom>
            <a:noFill/>
            <a:ln>
              <a:noFill/>
            </a:ln>
          </p:spPr>
          <p:txBody>
            <a:bodyPr anchorCtr="0" anchor="ctr" bIns="57150" lIns="57150" spcFirstLastPara="1" rIns="57150" wrap="square" tIns="57150">
              <a:noAutofit/>
            </a:bodyPr>
            <a:lstStyle/>
            <a:p>
              <a:pPr indent="0" lvl="0" marL="0" marR="0" rtl="0" algn="just">
                <a:lnSpc>
                  <a:spcPct val="90000"/>
                </a:lnSpc>
                <a:spcBef>
                  <a:spcPts val="0"/>
                </a:spcBef>
                <a:spcAft>
                  <a:spcPts val="0"/>
                </a:spcAft>
                <a:buClr>
                  <a:schemeClr val="dk1"/>
                </a:buClr>
                <a:buSzPts val="4500"/>
                <a:buFont typeface="Arial"/>
                <a:buNone/>
              </a:pPr>
              <a:r>
                <a:rPr lang="en-US" sz="4500">
                  <a:solidFill>
                    <a:schemeClr val="dk1"/>
                  </a:solidFill>
                  <a:latin typeface="Arial"/>
                  <a:ea typeface="Arial"/>
                  <a:cs typeface="Arial"/>
                  <a:sym typeface="Arial"/>
                </a:rPr>
                <a:t>Cầu nối giữa lí thuyết và thực tiễn</a:t>
              </a:r>
              <a:endParaRPr/>
            </a:p>
          </p:txBody>
        </p:sp>
      </p:grpSp>
      <p:sp>
        <p:nvSpPr>
          <p:cNvPr id="835" name="Google Shape;835;p25"/>
          <p:cNvSpPr txBox="1"/>
          <p:nvPr/>
        </p:nvSpPr>
        <p:spPr>
          <a:xfrm>
            <a:off x="3530586" y="2641412"/>
            <a:ext cx="1347137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Vai trò của video trong dạy học thực hành Sinh học</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2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842" name="Google Shape;842;p26"/>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sp>
        <p:nvSpPr>
          <p:cNvPr id="843" name="Google Shape;843;p26"/>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4" name="Google Shape;844;p2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845" name="Google Shape;845;p2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6"/>
          <p:cNvSpPr txBox="1"/>
          <p:nvPr/>
        </p:nvSpPr>
        <p:spPr>
          <a:xfrm>
            <a:off x="-10164292" y="1939924"/>
            <a:ext cx="112014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Thực hành và thực hành Sinh học</a:t>
            </a:r>
            <a:endParaRPr/>
          </a:p>
        </p:txBody>
      </p:sp>
      <p:sp>
        <p:nvSpPr>
          <p:cNvPr id="847" name="Google Shape;847;p26"/>
          <p:cNvSpPr/>
          <p:nvPr/>
        </p:nvSpPr>
        <p:spPr>
          <a:xfrm rot="10800000">
            <a:off x="-10963426" y="1615637"/>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848" name="Google Shape;848;p26"/>
          <p:cNvSpPr/>
          <p:nvPr/>
        </p:nvSpPr>
        <p:spPr>
          <a:xfrm>
            <a:off x="-12526491" y="210776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1.2.1.</a:t>
            </a:r>
            <a:endParaRPr/>
          </a:p>
        </p:txBody>
      </p:sp>
      <p:sp>
        <p:nvSpPr>
          <p:cNvPr id="849" name="Google Shape;849;p26"/>
          <p:cNvSpPr txBox="1"/>
          <p:nvPr/>
        </p:nvSpPr>
        <p:spPr>
          <a:xfrm>
            <a:off x="-9601200" y="5201657"/>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Video dạy học thực hành</a:t>
            </a:r>
            <a:endParaRPr/>
          </a:p>
        </p:txBody>
      </p:sp>
      <p:sp>
        <p:nvSpPr>
          <p:cNvPr id="850" name="Google Shape;850;p26"/>
          <p:cNvSpPr/>
          <p:nvPr/>
        </p:nvSpPr>
        <p:spPr>
          <a:xfrm>
            <a:off x="-12065390" y="538525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1.2.3.</a:t>
            </a:r>
            <a:endParaRPr/>
          </a:p>
        </p:txBody>
      </p:sp>
      <p:sp>
        <p:nvSpPr>
          <p:cNvPr id="851" name="Google Shape;851;p26"/>
          <p:cNvSpPr txBox="1"/>
          <p:nvPr/>
        </p:nvSpPr>
        <p:spPr>
          <a:xfrm>
            <a:off x="-10164292" y="6546257"/>
            <a:ext cx="1076764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Sử dụng video dạy học thực hành Sinh học</a:t>
            </a:r>
            <a:endParaRPr/>
          </a:p>
        </p:txBody>
      </p:sp>
      <p:sp>
        <p:nvSpPr>
          <p:cNvPr id="852" name="Google Shape;852;p26"/>
          <p:cNvSpPr/>
          <p:nvPr/>
        </p:nvSpPr>
        <p:spPr>
          <a:xfrm>
            <a:off x="-12592725" y="684664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1.2.4.</a:t>
            </a:r>
            <a:endParaRPr/>
          </a:p>
        </p:txBody>
      </p:sp>
      <p:sp>
        <p:nvSpPr>
          <p:cNvPr id="853" name="Google Shape;853;p26"/>
          <p:cNvSpPr txBox="1"/>
          <p:nvPr/>
        </p:nvSpPr>
        <p:spPr>
          <a:xfrm>
            <a:off x="1981200" y="1406234"/>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 Năng lực thực nghiệm</a:t>
            </a:r>
            <a:endParaRPr/>
          </a:p>
        </p:txBody>
      </p:sp>
      <p:sp>
        <p:nvSpPr>
          <p:cNvPr id="854" name="Google Shape;854;p26"/>
          <p:cNvSpPr/>
          <p:nvPr/>
        </p:nvSpPr>
        <p:spPr>
          <a:xfrm>
            <a:off x="-380997" y="162903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1.2.5.</a:t>
            </a:r>
            <a:endParaRPr/>
          </a:p>
        </p:txBody>
      </p:sp>
      <p:sp>
        <p:nvSpPr>
          <p:cNvPr id="855" name="Google Shape;855;p26"/>
          <p:cNvSpPr txBox="1"/>
          <p:nvPr/>
        </p:nvSpPr>
        <p:spPr>
          <a:xfrm>
            <a:off x="-10062301" y="3576664"/>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Dạy học thực hành</a:t>
            </a:r>
            <a:endParaRPr/>
          </a:p>
        </p:txBody>
      </p:sp>
      <p:sp>
        <p:nvSpPr>
          <p:cNvPr id="856" name="Google Shape;856;p26"/>
          <p:cNvSpPr/>
          <p:nvPr/>
        </p:nvSpPr>
        <p:spPr>
          <a:xfrm>
            <a:off x="-12490734" y="3760782"/>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1.2.2.</a:t>
            </a:r>
            <a:endParaRPr/>
          </a:p>
        </p:txBody>
      </p:sp>
      <p:sp>
        <p:nvSpPr>
          <p:cNvPr id="857" name="Google Shape;857;p26"/>
          <p:cNvSpPr/>
          <p:nvPr/>
        </p:nvSpPr>
        <p:spPr>
          <a:xfrm flipH="1" rot="-8100000">
            <a:off x="1748971" y="2852360"/>
            <a:ext cx="6650941" cy="6650355"/>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185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flipH="1" rot="-8100000">
            <a:off x="8381849" y="3796925"/>
            <a:ext cx="6112219" cy="6111680"/>
          </a:xfrm>
          <a:custGeom>
            <a:rect b="b" l="l" r="r" t="t"/>
            <a:pathLst>
              <a:path extrusionOk="0" h="14399261" w="14400530">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3B64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6"/>
          <p:cNvSpPr txBox="1"/>
          <p:nvPr/>
        </p:nvSpPr>
        <p:spPr>
          <a:xfrm>
            <a:off x="2179936" y="4371818"/>
            <a:ext cx="5988628" cy="369331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3600">
                <a:solidFill>
                  <a:schemeClr val="lt1"/>
                </a:solidFill>
                <a:latin typeface="Nunito Sans"/>
                <a:ea typeface="Nunito Sans"/>
                <a:cs typeface="Nunito Sans"/>
                <a:sym typeface="Nunito Sans"/>
              </a:rPr>
              <a:t>khả năng của bản thân được hình thành và phát triển nhờ những nhân tố có sẵn qua quá trình rèn luyện, học tập thực hiện tốt hoạt động nhất định.</a:t>
            </a:r>
            <a:endParaRPr/>
          </a:p>
          <a:p>
            <a:pPr indent="0" lvl="0" marL="0" marR="0" rtl="0" algn="l">
              <a:spcBef>
                <a:spcPts val="0"/>
              </a:spcBef>
              <a:spcAft>
                <a:spcPts val="0"/>
              </a:spcAft>
              <a:buClr>
                <a:schemeClr val="dk1"/>
              </a:buClr>
              <a:buSzPts val="1800"/>
              <a:buFont typeface="Noto Sans Symbols"/>
              <a:buNone/>
            </a:pPr>
            <a:r>
              <a:t/>
            </a:r>
            <a:endParaRPr b="0" sz="1800">
              <a:solidFill>
                <a:schemeClr val="dk1"/>
              </a:solidFill>
              <a:latin typeface="Nunito Sans"/>
              <a:ea typeface="Nunito Sans"/>
              <a:cs typeface="Nunito Sans"/>
              <a:sym typeface="Nunito Sans"/>
            </a:endParaRPr>
          </a:p>
        </p:txBody>
      </p:sp>
      <p:sp>
        <p:nvSpPr>
          <p:cNvPr id="860" name="Google Shape;860;p26"/>
          <p:cNvSpPr txBox="1"/>
          <p:nvPr/>
        </p:nvSpPr>
        <p:spPr>
          <a:xfrm>
            <a:off x="9020027" y="5050310"/>
            <a:ext cx="5114702" cy="397031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lang="en-US" sz="3600">
                <a:solidFill>
                  <a:schemeClr val="lt1"/>
                </a:solidFill>
                <a:latin typeface="Nunito Sans"/>
                <a:ea typeface="Nunito Sans"/>
                <a:cs typeface="Nunito Sans"/>
                <a:sym typeface="Nunito Sans"/>
              </a:rPr>
              <a:t>là sự làm chủ những hệ thống kiến thức, kỹ năng, thái độ và vận hành chúng hợp lý để thực hiện thành công nhiệm vụ thực nghiệm trong quá trình học tập ở trường</a:t>
            </a:r>
            <a:r>
              <a:rPr lang="en-US" sz="3600">
                <a:solidFill>
                  <a:schemeClr val="lt1"/>
                </a:solidFill>
                <a:latin typeface="Nunito Sans"/>
                <a:ea typeface="Nunito Sans"/>
                <a:cs typeface="Nunito Sans"/>
                <a:sym typeface="Nunito Sans"/>
              </a:rPr>
              <a:t> THPT</a:t>
            </a:r>
            <a:r>
              <a:rPr b="0" lang="en-US" sz="3600">
                <a:solidFill>
                  <a:schemeClr val="lt1"/>
                </a:solidFill>
                <a:latin typeface="Nunito Sans"/>
                <a:ea typeface="Nunito Sans"/>
                <a:cs typeface="Nunito Sans"/>
                <a:sym typeface="Nunito Sans"/>
              </a:rPr>
              <a:t>.</a:t>
            </a:r>
            <a:endParaRPr b="0" sz="1800">
              <a:solidFill>
                <a:schemeClr val="lt1"/>
              </a:solidFill>
              <a:latin typeface="Nunito Sans"/>
              <a:ea typeface="Nunito Sans"/>
              <a:cs typeface="Nunito Sans"/>
              <a:sym typeface="Nunito Sans"/>
            </a:endParaRPr>
          </a:p>
        </p:txBody>
      </p:sp>
      <p:sp>
        <p:nvSpPr>
          <p:cNvPr id="861" name="Google Shape;861;p26"/>
          <p:cNvSpPr/>
          <p:nvPr/>
        </p:nvSpPr>
        <p:spPr>
          <a:xfrm>
            <a:off x="14682311" y="6178569"/>
            <a:ext cx="653969" cy="1120507"/>
          </a:xfrm>
          <a:custGeom>
            <a:rect b="b" l="l" r="r" t="t"/>
            <a:pathLst>
              <a:path extrusionOk="0" h="1120507" w="653969">
                <a:moveTo>
                  <a:pt x="0" y="0"/>
                </a:moveTo>
                <a:lnTo>
                  <a:pt x="653969" y="0"/>
                </a:lnTo>
                <a:lnTo>
                  <a:pt x="653969" y="1120507"/>
                </a:lnTo>
                <a:lnTo>
                  <a:pt x="0" y="1120507"/>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26"/>
          <p:cNvSpPr txBox="1"/>
          <p:nvPr/>
        </p:nvSpPr>
        <p:spPr>
          <a:xfrm>
            <a:off x="3810000" y="3204314"/>
            <a:ext cx="296155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2"/>
                </a:solidFill>
                <a:latin typeface="Nunito Sans"/>
                <a:ea typeface="Nunito Sans"/>
                <a:cs typeface="Nunito Sans"/>
                <a:sym typeface="Nunito Sans"/>
              </a:rPr>
              <a:t>Năng lực	</a:t>
            </a:r>
            <a:endParaRPr b="1" sz="4000">
              <a:solidFill>
                <a:schemeClr val="lt2"/>
              </a:solidFill>
              <a:latin typeface="Nunito Sans"/>
              <a:ea typeface="Nunito Sans"/>
              <a:cs typeface="Nunito Sans"/>
              <a:sym typeface="Nunito Sans"/>
            </a:endParaRPr>
          </a:p>
        </p:txBody>
      </p:sp>
      <p:sp>
        <p:nvSpPr>
          <p:cNvPr id="863" name="Google Shape;863;p26"/>
          <p:cNvSpPr txBox="1"/>
          <p:nvPr/>
        </p:nvSpPr>
        <p:spPr>
          <a:xfrm>
            <a:off x="10209831" y="3873850"/>
            <a:ext cx="32766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lt2"/>
                </a:solidFill>
                <a:latin typeface="Nunito Sans"/>
                <a:ea typeface="Nunito Sans"/>
                <a:cs typeface="Nunito Sans"/>
                <a:sym typeface="Nunito Sans"/>
              </a:rPr>
              <a:t>Năng lực thực nghiệm	</a:t>
            </a:r>
            <a:endParaRPr b="1" sz="4000">
              <a:solidFill>
                <a:schemeClr val="lt2"/>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63"/>
                                        </p:tgtEl>
                                        <p:attrNameLst>
                                          <p:attrName>style.visibility</p:attrName>
                                        </p:attrNameLst>
                                      </p:cBhvr>
                                      <p:to>
                                        <p:strVal val="visible"/>
                                      </p:to>
                                    </p:set>
                                    <p:animEffect filter="fade" transition="in">
                                      <p:cBhvr>
                                        <p:cTn dur="2000"/>
                                        <p:tgtEl>
                                          <p:spTgt spid="863"/>
                                        </p:tgtEl>
                                      </p:cBhvr>
                                    </p:animEffect>
                                  </p:childTnLst>
                                </p:cTn>
                              </p:par>
                              <p:par>
                                <p:cTn fill="hold" nodeType="with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2000"/>
                                        <p:tgtEl>
                                          <p:spTgt spid="860"/>
                                        </p:tgtEl>
                                      </p:cBhvr>
                                    </p:animEffect>
                                  </p:childTnLst>
                                </p:cTn>
                              </p:par>
                              <p:par>
                                <p:cTn fill="hold" nodeType="withEffect" presetClass="entr" presetID="10" presetSubtype="0">
                                  <p:stCondLst>
                                    <p:cond delay="0"/>
                                  </p:stCondLst>
                                  <p:childTnLst>
                                    <p:set>
                                      <p:cBhvr>
                                        <p:cTn dur="1" fill="hold">
                                          <p:stCondLst>
                                            <p:cond delay="0"/>
                                          </p:stCondLst>
                                        </p:cTn>
                                        <p:tgtEl>
                                          <p:spTgt spid="862"/>
                                        </p:tgtEl>
                                        <p:attrNameLst>
                                          <p:attrName>style.visibility</p:attrName>
                                        </p:attrNameLst>
                                      </p:cBhvr>
                                      <p:to>
                                        <p:strVal val="visible"/>
                                      </p:to>
                                    </p:set>
                                    <p:animEffect filter="fade" transition="in">
                                      <p:cBhvr>
                                        <p:cTn dur="2000"/>
                                        <p:tgtEl>
                                          <p:spTgt spid="862"/>
                                        </p:tgtEl>
                                      </p:cBhvr>
                                    </p:animEffect>
                                  </p:childTnLst>
                                </p:cTn>
                              </p:par>
                              <p:par>
                                <p:cTn fill="hold" nodeType="with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2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2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grpSp>
        <p:nvGrpSpPr>
          <p:cNvPr id="869" name="Google Shape;869;p27"/>
          <p:cNvGrpSpPr/>
          <p:nvPr/>
        </p:nvGrpSpPr>
        <p:grpSpPr>
          <a:xfrm>
            <a:off x="2100239" y="3009180"/>
            <a:ext cx="14620875" cy="6689520"/>
            <a:chOff x="0" y="57063"/>
            <a:chExt cx="14620875" cy="6689520"/>
          </a:xfrm>
        </p:grpSpPr>
        <p:sp>
          <p:nvSpPr>
            <p:cNvPr id="870" name="Google Shape;870;p27"/>
            <p:cNvSpPr/>
            <p:nvPr/>
          </p:nvSpPr>
          <p:spPr>
            <a:xfrm>
              <a:off x="0" y="617943"/>
              <a:ext cx="14620875" cy="957600"/>
            </a:xfrm>
            <a:prstGeom prst="rect">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731043" y="57063"/>
              <a:ext cx="11382424" cy="1121760"/>
            </a:xfrm>
            <a:prstGeom prst="roundRect">
              <a:avLst>
                <a:gd fmla="val 16667" name="adj"/>
              </a:avLst>
            </a:prstGeom>
            <a:solidFill>
              <a:schemeClr val="accent4"/>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txBox="1"/>
            <p:nvPr/>
          </p:nvSpPr>
          <p:spPr>
            <a:xfrm>
              <a:off x="785803" y="111823"/>
              <a:ext cx="11272904" cy="1012240"/>
            </a:xfrm>
            <a:prstGeom prst="rect">
              <a:avLst/>
            </a:prstGeom>
            <a:noFill/>
            <a:ln>
              <a:noFill/>
            </a:ln>
          </p:spPr>
          <p:txBody>
            <a:bodyPr anchorCtr="0" anchor="ctr" bIns="0" lIns="386825" spcFirstLastPara="1" rIns="386825" wrap="square" tIns="0">
              <a:noAutofit/>
            </a:bodyPr>
            <a:lstStyle/>
            <a:p>
              <a:pPr indent="0" lvl="0" marL="0" marR="0" rtl="0" algn="l">
                <a:lnSpc>
                  <a:spcPct val="100000"/>
                </a:lnSpc>
                <a:spcBef>
                  <a:spcPts val="0"/>
                </a:spcBef>
                <a:spcAft>
                  <a:spcPts val="0"/>
                </a:spcAft>
                <a:buClr>
                  <a:schemeClr val="lt1"/>
                </a:buClr>
                <a:buSzPts val="3600"/>
                <a:buFont typeface="Nunito Sans"/>
                <a:buNone/>
              </a:pPr>
              <a:r>
                <a:rPr lang="en-US" sz="3600">
                  <a:solidFill>
                    <a:schemeClr val="lt1"/>
                  </a:solidFill>
                  <a:latin typeface="Nunito Sans"/>
                  <a:ea typeface="Nunito Sans"/>
                  <a:cs typeface="Nunito Sans"/>
                  <a:sym typeface="Nunito Sans"/>
                </a:rPr>
                <a:t> Năng lực hình thành giả thuyết thực nghiệm</a:t>
              </a:r>
              <a:endParaRPr/>
            </a:p>
          </p:txBody>
        </p:sp>
        <p:sp>
          <p:nvSpPr>
            <p:cNvPr id="873" name="Google Shape;873;p27"/>
            <p:cNvSpPr/>
            <p:nvPr/>
          </p:nvSpPr>
          <p:spPr>
            <a:xfrm>
              <a:off x="0" y="2341623"/>
              <a:ext cx="14620875" cy="957600"/>
            </a:xfrm>
            <a:prstGeom prst="rect">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731043" y="1780743"/>
              <a:ext cx="11453759" cy="1121760"/>
            </a:xfrm>
            <a:prstGeom prst="roundRect">
              <a:avLst>
                <a:gd fmla="val 16667" name="adj"/>
              </a:avLst>
            </a:prstGeom>
            <a:solidFill>
              <a:srgbClr val="5D5AAE"/>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txBox="1"/>
            <p:nvPr/>
          </p:nvSpPr>
          <p:spPr>
            <a:xfrm>
              <a:off x="785803" y="1835503"/>
              <a:ext cx="11344239" cy="1012240"/>
            </a:xfrm>
            <a:prstGeom prst="rect">
              <a:avLst/>
            </a:prstGeom>
            <a:noFill/>
            <a:ln>
              <a:noFill/>
            </a:ln>
          </p:spPr>
          <p:txBody>
            <a:bodyPr anchorCtr="0" anchor="ctr" bIns="0" lIns="386825" spcFirstLastPara="1" rIns="386825" wrap="square" tIns="0">
              <a:noAutofit/>
            </a:bodyPr>
            <a:lstStyle/>
            <a:p>
              <a:pPr indent="0" lvl="0" marL="0" marR="0" rtl="0" algn="l">
                <a:lnSpc>
                  <a:spcPct val="100000"/>
                </a:lnSpc>
                <a:spcBef>
                  <a:spcPts val="0"/>
                </a:spcBef>
                <a:spcAft>
                  <a:spcPts val="0"/>
                </a:spcAft>
                <a:buClr>
                  <a:schemeClr val="lt1"/>
                </a:buClr>
                <a:buSzPts val="3600"/>
                <a:buFont typeface="Nunito Sans"/>
                <a:buNone/>
              </a:pPr>
              <a:r>
                <a:rPr lang="en-US" sz="3600">
                  <a:solidFill>
                    <a:schemeClr val="lt1"/>
                  </a:solidFill>
                  <a:latin typeface="Nunito Sans"/>
                  <a:ea typeface="Nunito Sans"/>
                  <a:cs typeface="Nunito Sans"/>
                  <a:sym typeface="Nunito Sans"/>
                </a:rPr>
                <a:t>Năng lực thiết kế phương án thực nghiệm</a:t>
              </a:r>
              <a:endParaRPr sz="3600">
                <a:solidFill>
                  <a:schemeClr val="lt1"/>
                </a:solidFill>
                <a:latin typeface="Nunito Sans"/>
                <a:ea typeface="Nunito Sans"/>
                <a:cs typeface="Nunito Sans"/>
                <a:sym typeface="Nunito Sans"/>
              </a:endParaRPr>
            </a:p>
          </p:txBody>
        </p:sp>
        <p:sp>
          <p:nvSpPr>
            <p:cNvPr id="876" name="Google Shape;876;p27"/>
            <p:cNvSpPr/>
            <p:nvPr/>
          </p:nvSpPr>
          <p:spPr>
            <a:xfrm>
              <a:off x="0" y="4065303"/>
              <a:ext cx="14620875" cy="957600"/>
            </a:xfrm>
            <a:prstGeom prst="rect">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731043" y="3504423"/>
              <a:ext cx="11534817" cy="1121760"/>
            </a:xfrm>
            <a:prstGeom prst="roundRect">
              <a:avLst>
                <a:gd fmla="val 16667" name="adj"/>
              </a:avLst>
            </a:prstGeom>
            <a:solidFill>
              <a:srgbClr val="5279BA"/>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txBox="1"/>
            <p:nvPr/>
          </p:nvSpPr>
          <p:spPr>
            <a:xfrm>
              <a:off x="785803" y="3559183"/>
              <a:ext cx="11425297" cy="1012240"/>
            </a:xfrm>
            <a:prstGeom prst="rect">
              <a:avLst/>
            </a:prstGeom>
            <a:noFill/>
            <a:ln>
              <a:noFill/>
            </a:ln>
          </p:spPr>
          <p:txBody>
            <a:bodyPr anchorCtr="0" anchor="ctr" bIns="0" lIns="386825" spcFirstLastPara="1" rIns="386825" wrap="square" tIns="0">
              <a:noAutofit/>
            </a:bodyPr>
            <a:lstStyle/>
            <a:p>
              <a:pPr indent="0" lvl="0" marL="0" marR="0" rtl="0" algn="l">
                <a:lnSpc>
                  <a:spcPct val="100000"/>
                </a:lnSpc>
                <a:spcBef>
                  <a:spcPts val="0"/>
                </a:spcBef>
                <a:spcAft>
                  <a:spcPts val="0"/>
                </a:spcAft>
                <a:buClr>
                  <a:schemeClr val="lt1"/>
                </a:buClr>
                <a:buSzPts val="3600"/>
                <a:buFont typeface="Nunito Sans"/>
                <a:buNone/>
              </a:pPr>
              <a:r>
                <a:rPr lang="en-US" sz="3600">
                  <a:solidFill>
                    <a:schemeClr val="lt1"/>
                  </a:solidFill>
                  <a:latin typeface="Nunito Sans"/>
                  <a:ea typeface="Nunito Sans"/>
                  <a:cs typeface="Nunito Sans"/>
                  <a:sym typeface="Nunito Sans"/>
                </a:rPr>
                <a:t>Năng lực tiến hành thí nghiệm và thu thập kết quả</a:t>
              </a:r>
              <a:endParaRPr sz="3600">
                <a:solidFill>
                  <a:schemeClr val="lt1"/>
                </a:solidFill>
                <a:latin typeface="Nunito Sans"/>
                <a:ea typeface="Nunito Sans"/>
                <a:cs typeface="Nunito Sans"/>
                <a:sym typeface="Nunito Sans"/>
              </a:endParaRPr>
            </a:p>
          </p:txBody>
        </p:sp>
        <p:sp>
          <p:nvSpPr>
            <p:cNvPr id="879" name="Google Shape;879;p27"/>
            <p:cNvSpPr/>
            <p:nvPr/>
          </p:nvSpPr>
          <p:spPr>
            <a:xfrm>
              <a:off x="0" y="5788983"/>
              <a:ext cx="14620875" cy="957600"/>
            </a:xfrm>
            <a:prstGeom prst="rect">
              <a:avLst/>
            </a:prstGeom>
            <a:solidFill>
              <a:schemeClr val="lt1">
                <a:alpha val="8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731043" y="5228103"/>
              <a:ext cx="11453861" cy="1121760"/>
            </a:xfrm>
            <a:prstGeom prst="roundRect">
              <a:avLst>
                <a:gd fmla="val 16667" name="adj"/>
              </a:avLst>
            </a:prstGeom>
            <a:solidFill>
              <a:srgbClr val="4AA9C5"/>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txBox="1"/>
            <p:nvPr/>
          </p:nvSpPr>
          <p:spPr>
            <a:xfrm>
              <a:off x="785803" y="5282863"/>
              <a:ext cx="11344341" cy="1012240"/>
            </a:xfrm>
            <a:prstGeom prst="rect">
              <a:avLst/>
            </a:prstGeom>
            <a:noFill/>
            <a:ln>
              <a:noFill/>
            </a:ln>
          </p:spPr>
          <p:txBody>
            <a:bodyPr anchorCtr="0" anchor="ctr" bIns="0" lIns="386825" spcFirstLastPara="1" rIns="386825" wrap="square" tIns="0">
              <a:noAutofit/>
            </a:bodyPr>
            <a:lstStyle/>
            <a:p>
              <a:pPr indent="0" lvl="0" marL="0" marR="0" rtl="0" algn="l">
                <a:lnSpc>
                  <a:spcPct val="100000"/>
                </a:lnSpc>
                <a:spcBef>
                  <a:spcPts val="0"/>
                </a:spcBef>
                <a:spcAft>
                  <a:spcPts val="0"/>
                </a:spcAft>
                <a:buClr>
                  <a:schemeClr val="lt1"/>
                </a:buClr>
                <a:buSzPts val="3600"/>
                <a:buFont typeface="Nunito Sans"/>
                <a:buNone/>
              </a:pPr>
              <a:r>
                <a:rPr lang="en-US" sz="3600">
                  <a:solidFill>
                    <a:schemeClr val="lt1"/>
                  </a:solidFill>
                  <a:latin typeface="Nunito Sans"/>
                  <a:ea typeface="Nunito Sans"/>
                  <a:cs typeface="Nunito Sans"/>
                  <a:sym typeface="Nunito Sans"/>
                </a:rPr>
                <a:t>Năng lực phân tích kết quả thí nghiệm và rút ra KL</a:t>
              </a:r>
              <a:endParaRPr sz="3600">
                <a:solidFill>
                  <a:schemeClr val="lt1"/>
                </a:solidFill>
                <a:latin typeface="Nunito Sans"/>
                <a:ea typeface="Nunito Sans"/>
                <a:cs typeface="Nunito Sans"/>
                <a:sym typeface="Nunito Sans"/>
              </a:endParaRPr>
            </a:p>
          </p:txBody>
        </p:sp>
      </p:grpSp>
      <p:cxnSp>
        <p:nvCxnSpPr>
          <p:cNvPr id="882" name="Google Shape;882;p2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883" name="Google Shape;883;p27"/>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txBox="1"/>
          <p:nvPr/>
        </p:nvSpPr>
        <p:spPr>
          <a:xfrm>
            <a:off x="609600" y="1806895"/>
            <a:ext cx="15382875" cy="89281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3600">
                <a:solidFill>
                  <a:schemeClr val="dk1"/>
                </a:solidFill>
                <a:latin typeface="Arial"/>
                <a:ea typeface="Arial"/>
                <a:cs typeface="Arial"/>
                <a:sym typeface="Arial"/>
              </a:rPr>
              <a:t>Những năng lực thành phần của năng lực thực nghiệm:</a:t>
            </a:r>
            <a:endParaRPr/>
          </a:p>
        </p:txBody>
      </p:sp>
      <p:sp>
        <p:nvSpPr>
          <p:cNvPr id="885" name="Google Shape;885;p2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500"/>
                                        <p:tgtEl>
                                          <p:spTgt spid="8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2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cxnSp>
        <p:nvCxnSpPr>
          <p:cNvPr id="892" name="Google Shape;892;p2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893" name="Google Shape;893;p28"/>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1.2. CƠ SỞ LÝ LUẬN</a:t>
            </a:r>
            <a:endParaRPr/>
          </a:p>
        </p:txBody>
      </p:sp>
      <p:graphicFrame>
        <p:nvGraphicFramePr>
          <p:cNvPr id="896" name="Google Shape;896;p28"/>
          <p:cNvGraphicFramePr/>
          <p:nvPr/>
        </p:nvGraphicFramePr>
        <p:xfrm>
          <a:off x="1341538" y="2032256"/>
          <a:ext cx="3000000" cy="3000000"/>
        </p:xfrm>
        <a:graphic>
          <a:graphicData uri="http://schemas.openxmlformats.org/drawingml/2006/table">
            <a:tbl>
              <a:tblPr bandRow="1" firstRow="1">
                <a:noFill/>
                <a:tableStyleId>{6F78DEAE-1294-4754-8D29-6F3B284CC439}</a:tableStyleId>
              </a:tblPr>
              <a:tblGrid>
                <a:gridCol w="4714700"/>
                <a:gridCol w="11000975"/>
              </a:tblGrid>
              <a:tr h="1316875">
                <a:tc>
                  <a:txBody>
                    <a:bodyPr/>
                    <a:lstStyle/>
                    <a:p>
                      <a:pPr indent="0" lvl="0" marL="0" marR="0" rtl="0" algn="ctr">
                        <a:spcBef>
                          <a:spcPts val="0"/>
                        </a:spcBef>
                        <a:spcAft>
                          <a:spcPts val="0"/>
                        </a:spcAft>
                        <a:buNone/>
                      </a:pPr>
                      <a:r>
                        <a:rPr lang="en-US" sz="3600" u="none" cap="none" strike="noStrike">
                          <a:latin typeface="Arial"/>
                          <a:ea typeface="Arial"/>
                          <a:cs typeface="Arial"/>
                          <a:sym typeface="Arial"/>
                        </a:rPr>
                        <a:t>NL thành phần</a:t>
                      </a:r>
                      <a:endParaRPr/>
                    </a:p>
                  </a:txBody>
                  <a:tcPr marT="45725" marB="45725" marR="91450" marL="91450"/>
                </a:tc>
                <a:tc>
                  <a:txBody>
                    <a:bodyPr/>
                    <a:lstStyle/>
                    <a:p>
                      <a:pPr indent="0" lvl="0" marL="0" marR="0" rtl="0" algn="ctr">
                        <a:spcBef>
                          <a:spcPts val="0"/>
                        </a:spcBef>
                        <a:spcAft>
                          <a:spcPts val="0"/>
                        </a:spcAft>
                        <a:buNone/>
                      </a:pPr>
                      <a:r>
                        <a:rPr lang="en-US" sz="3600" u="none" cap="none" strike="noStrike">
                          <a:latin typeface="Arial"/>
                          <a:ea typeface="Arial"/>
                          <a:cs typeface="Arial"/>
                          <a:sym typeface="Arial"/>
                        </a:rPr>
                        <a:t>Biểu hiện</a:t>
                      </a:r>
                      <a:endParaRPr/>
                    </a:p>
                  </a:txBody>
                  <a:tcPr marT="45725" marB="45725" marR="91450" marL="91450"/>
                </a:tc>
              </a:tr>
              <a:tr h="1316875">
                <a:tc>
                  <a:txBody>
                    <a:bodyPr/>
                    <a:lstStyle/>
                    <a:p>
                      <a:pPr indent="0" lvl="0" marL="0" marR="0" rtl="0" algn="ctr">
                        <a:spcBef>
                          <a:spcPts val="0"/>
                        </a:spcBef>
                        <a:spcAft>
                          <a:spcPts val="0"/>
                        </a:spcAft>
                        <a:buNone/>
                      </a:pPr>
                      <a:r>
                        <a:rPr b="1" lang="en-US" sz="3200" u="none" cap="none" strike="noStrike">
                          <a:solidFill>
                            <a:schemeClr val="dk1"/>
                          </a:solidFill>
                          <a:latin typeface="Arial"/>
                          <a:ea typeface="Arial"/>
                          <a:cs typeface="Arial"/>
                          <a:sym typeface="Arial"/>
                        </a:rPr>
                        <a:t>NL hình thành giả thuyết thí nghiệm</a:t>
                      </a:r>
                      <a:endParaRPr/>
                    </a:p>
                  </a:txBody>
                  <a:tcPr marT="45725" marB="45725" marR="91450" marL="91450"/>
                </a:tc>
                <a:tc>
                  <a:txBody>
                    <a:bodyPr/>
                    <a:lstStyle/>
                    <a:p>
                      <a:pPr indent="0" lvl="0" marL="0" marR="0" rtl="0" algn="l">
                        <a:spcBef>
                          <a:spcPts val="0"/>
                        </a:spcBef>
                        <a:spcAft>
                          <a:spcPts val="0"/>
                        </a:spcAft>
                        <a:buNone/>
                      </a:pPr>
                      <a:r>
                        <a:rPr lang="en-US" sz="3200" u="none" cap="none" strike="noStrike">
                          <a:solidFill>
                            <a:srgbClr val="17365D"/>
                          </a:solidFill>
                          <a:latin typeface="Arial"/>
                          <a:ea typeface="Arial"/>
                          <a:cs typeface="Arial"/>
                          <a:sym typeface="Arial"/>
                        </a:rPr>
                        <a:t>Đưa ra được những nhận định sơ bộ hay kết luận giả định có giá trị về bản chất sự vật.</a:t>
                      </a:r>
                      <a:endParaRPr sz="3200">
                        <a:solidFill>
                          <a:srgbClr val="17365D"/>
                        </a:solidFill>
                        <a:latin typeface="Arial"/>
                        <a:ea typeface="Arial"/>
                        <a:cs typeface="Arial"/>
                        <a:sym typeface="Arial"/>
                      </a:endParaRPr>
                    </a:p>
                  </a:txBody>
                  <a:tcPr marT="45725" marB="45725" marR="91450" marL="91450"/>
                </a:tc>
              </a:tr>
              <a:tr h="1316875">
                <a:tc>
                  <a:txBody>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Nl thiết kế phương án thí nghiệm</a:t>
                      </a:r>
                      <a:endParaRPr/>
                    </a:p>
                  </a:txBody>
                  <a:tcPr marT="45725" marB="45725" marR="91450" marL="91450"/>
                </a:tc>
                <a:tc>
                  <a:txBody>
                    <a:bodyPr/>
                    <a:lstStyle/>
                    <a:p>
                      <a:pPr indent="0" lvl="0" marL="0" marR="0" rtl="0" algn="l">
                        <a:spcBef>
                          <a:spcPts val="0"/>
                        </a:spcBef>
                        <a:spcAft>
                          <a:spcPts val="0"/>
                        </a:spcAft>
                        <a:buNone/>
                      </a:pPr>
                      <a:r>
                        <a:rPr lang="en-US" sz="3200">
                          <a:solidFill>
                            <a:srgbClr val="17365D"/>
                          </a:solidFill>
                          <a:latin typeface="Arial"/>
                          <a:ea typeface="Arial"/>
                          <a:cs typeface="Arial"/>
                          <a:sym typeface="Arial"/>
                        </a:rPr>
                        <a:t>Đề xuất được các yếu tố cần thiết cho việc triển khai thực nghiệm, bố trí thực nghiệm và xác định quy trình tiến hành hành thực nghiệm để thu được kết quả mong muốn.</a:t>
                      </a:r>
                      <a:endParaRPr sz="3200">
                        <a:solidFill>
                          <a:srgbClr val="17365D"/>
                        </a:solidFill>
                        <a:latin typeface="Arial"/>
                        <a:ea typeface="Arial"/>
                        <a:cs typeface="Arial"/>
                        <a:sym typeface="Arial"/>
                      </a:endParaRPr>
                    </a:p>
                  </a:txBody>
                  <a:tcPr marT="45725" marB="45725" marR="91450" marL="91450"/>
                </a:tc>
              </a:tr>
              <a:tr h="1506650">
                <a:tc>
                  <a:txBody>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NL tiến hành thí nghiệm và thu kết quả</a:t>
                      </a:r>
                      <a:endParaRPr/>
                    </a:p>
                  </a:txBody>
                  <a:tcPr marT="45725" marB="45725" marR="91450" marL="91450"/>
                </a:tc>
                <a:tc>
                  <a:txBody>
                    <a:bodyPr/>
                    <a:lstStyle/>
                    <a:p>
                      <a:pPr indent="0" lvl="0" marL="0" marR="0" rtl="0" algn="l">
                        <a:spcBef>
                          <a:spcPts val="0"/>
                        </a:spcBef>
                        <a:spcAft>
                          <a:spcPts val="0"/>
                        </a:spcAft>
                        <a:buNone/>
                      </a:pPr>
                      <a:r>
                        <a:rPr lang="en-US" sz="3200">
                          <a:solidFill>
                            <a:srgbClr val="17365D"/>
                          </a:solidFill>
                          <a:latin typeface="Arial"/>
                          <a:ea typeface="Arial"/>
                          <a:cs typeface="Arial"/>
                          <a:sym typeface="Arial"/>
                        </a:rPr>
                        <a:t>Sử dụng hợp lí, có hiệu quả các thiết bị, dụng cụ, quy trình thao tác kĩ thuật để tiến hành thực nghiệm và quan sát, ghi chép, thu thập được kết quả có giá trị trong quá trình thực nghiệm</a:t>
                      </a:r>
                      <a:endParaRPr sz="3200">
                        <a:solidFill>
                          <a:srgbClr val="17365D"/>
                        </a:solidFill>
                        <a:latin typeface="Arial"/>
                        <a:ea typeface="Arial"/>
                        <a:cs typeface="Arial"/>
                        <a:sym typeface="Arial"/>
                      </a:endParaRPr>
                    </a:p>
                  </a:txBody>
                  <a:tcPr marT="45725" marB="45725" marR="91450" marL="91450"/>
                </a:tc>
              </a:tr>
              <a:tr h="1506650">
                <a:tc>
                  <a:txBody>
                    <a:bodyPr/>
                    <a:lstStyle/>
                    <a:p>
                      <a:pPr indent="0" lvl="0" marL="0" marR="0" rtl="0" algn="ctr">
                        <a:spcBef>
                          <a:spcPts val="0"/>
                        </a:spcBef>
                        <a:spcAft>
                          <a:spcPts val="0"/>
                        </a:spcAft>
                        <a:buNone/>
                      </a:pPr>
                      <a:r>
                        <a:rPr b="1" lang="en-US" sz="3200">
                          <a:solidFill>
                            <a:schemeClr val="dk1"/>
                          </a:solidFill>
                          <a:latin typeface="Arial"/>
                          <a:ea typeface="Arial"/>
                          <a:cs typeface="Arial"/>
                          <a:sym typeface="Arial"/>
                        </a:rPr>
                        <a:t>NL phân tích kết quả thí nghiệm và rút ra KL</a:t>
                      </a:r>
                      <a:endParaRPr/>
                    </a:p>
                  </a:txBody>
                  <a:tcPr marT="45725" marB="45725" marR="91450" marL="91450"/>
                </a:tc>
                <a:tc>
                  <a:txBody>
                    <a:bodyPr/>
                    <a:lstStyle/>
                    <a:p>
                      <a:pPr indent="0" lvl="0" marL="0" marR="0" rtl="0" algn="l">
                        <a:spcBef>
                          <a:spcPts val="0"/>
                        </a:spcBef>
                        <a:spcAft>
                          <a:spcPts val="0"/>
                        </a:spcAft>
                        <a:buNone/>
                      </a:pPr>
                      <a:r>
                        <a:rPr lang="en-US" sz="3200">
                          <a:solidFill>
                            <a:srgbClr val="17365D"/>
                          </a:solidFill>
                          <a:latin typeface="Arial"/>
                          <a:ea typeface="Arial"/>
                          <a:cs typeface="Arial"/>
                          <a:sym typeface="Arial"/>
                        </a:rPr>
                        <a:t>Xử lý dữ liệu, trình bày dữ liệu sau khi đã xử lí, phân tích mối quan hệ nhân quả để rút ra tính quy luật và đưa ra những kết luận có giá trị.</a:t>
                      </a:r>
                      <a:endParaRPr sz="3200">
                        <a:solidFill>
                          <a:srgbClr val="17365D"/>
                        </a:solidFill>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2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03" name="Google Shape;903;p29"/>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 name="Google Shape;904;p2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05" name="Google Shape;905;p2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1.3. CƠ SỞ THỰC TIỄN</a:t>
            </a:r>
            <a:endParaRPr/>
          </a:p>
        </p:txBody>
      </p:sp>
      <p:sp>
        <p:nvSpPr>
          <p:cNvPr id="907" name="Google Shape;907;p29"/>
          <p:cNvSpPr/>
          <p:nvPr/>
        </p:nvSpPr>
        <p:spPr>
          <a:xfrm>
            <a:off x="503314" y="6623682"/>
            <a:ext cx="5556556" cy="3124200"/>
          </a:xfrm>
          <a:prstGeom prst="hexagon">
            <a:avLst>
              <a:gd fmla="val 25000" name="adj"/>
              <a:gd fmla="val 115470" name="vf"/>
            </a:avLst>
          </a:prstGeom>
          <a:solidFill>
            <a:srgbClr val="92CCD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dk1"/>
                </a:solidFill>
                <a:latin typeface="Arial"/>
                <a:ea typeface="Arial"/>
                <a:cs typeface="Arial"/>
                <a:sym typeface="Arial"/>
              </a:rPr>
              <a:t>KHẢO SÁT GIÁO VIÊN</a:t>
            </a:r>
            <a:endParaRPr/>
          </a:p>
        </p:txBody>
      </p:sp>
      <p:sp>
        <p:nvSpPr>
          <p:cNvPr id="908" name="Google Shape;908;p29"/>
          <p:cNvSpPr/>
          <p:nvPr/>
        </p:nvSpPr>
        <p:spPr>
          <a:xfrm>
            <a:off x="5334000" y="4861898"/>
            <a:ext cx="5556556" cy="3124200"/>
          </a:xfrm>
          <a:prstGeom prst="hexagon">
            <a:avLst>
              <a:gd fmla="val 25000" name="adj"/>
              <a:gd fmla="val 115470" name="vf"/>
            </a:avLst>
          </a:prstGeom>
          <a:solidFill>
            <a:schemeClr val="accent5"/>
          </a:solidFill>
          <a:ln cap="flat" cmpd="sng" w="25400">
            <a:solidFill>
              <a:srgbClr val="1F48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dk1"/>
                </a:solidFill>
                <a:latin typeface="Arial"/>
                <a:ea typeface="Arial"/>
                <a:cs typeface="Arial"/>
                <a:sym typeface="Arial"/>
              </a:rPr>
              <a:t>KHẢO SÁT HỌC SINH</a:t>
            </a:r>
            <a:endParaRPr/>
          </a:p>
        </p:txBody>
      </p:sp>
      <p:sp>
        <p:nvSpPr>
          <p:cNvPr id="909" name="Google Shape;909;p29"/>
          <p:cNvSpPr/>
          <p:nvPr/>
        </p:nvSpPr>
        <p:spPr>
          <a:xfrm>
            <a:off x="1021868" y="1767502"/>
            <a:ext cx="16964100" cy="1066800"/>
          </a:xfrm>
          <a:prstGeom prst="rect">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Arial"/>
                <a:ea typeface="Arial"/>
                <a:cs typeface="Arial"/>
                <a:sym typeface="Arial"/>
              </a:rPr>
              <a:t>KHÁO SÁT THỰC TRẠNG DẠY HỌC THỰC HÀNH SINH HỌC</a:t>
            </a:r>
            <a:endParaRPr/>
          </a:p>
        </p:txBody>
      </p:sp>
      <p:sp>
        <p:nvSpPr>
          <p:cNvPr id="910" name="Google Shape;910;p29"/>
          <p:cNvSpPr/>
          <p:nvPr/>
        </p:nvSpPr>
        <p:spPr>
          <a:xfrm>
            <a:off x="11623038" y="3195570"/>
            <a:ext cx="6690361" cy="7352245"/>
          </a:xfrm>
          <a:custGeom>
            <a:rect b="b" l="l" r="r" t="t"/>
            <a:pathLst>
              <a:path extrusionOk="0" h="2194560" w="2085340">
                <a:moveTo>
                  <a:pt x="2085340" y="394970"/>
                </a:moveTo>
                <a:cubicBezTo>
                  <a:pt x="2084070" y="394970"/>
                  <a:pt x="2082800" y="394970"/>
                  <a:pt x="2081530" y="393700"/>
                </a:cubicBezTo>
                <a:cubicBezTo>
                  <a:pt x="2075180" y="392430"/>
                  <a:pt x="2067560" y="393700"/>
                  <a:pt x="2063750" y="387350"/>
                </a:cubicBezTo>
                <a:cubicBezTo>
                  <a:pt x="2062480" y="384810"/>
                  <a:pt x="2058670" y="382270"/>
                  <a:pt x="2056130" y="381000"/>
                </a:cubicBezTo>
                <a:cubicBezTo>
                  <a:pt x="2051050" y="375920"/>
                  <a:pt x="2044700" y="370840"/>
                  <a:pt x="2038350" y="365760"/>
                </a:cubicBezTo>
                <a:lnTo>
                  <a:pt x="2026920" y="354330"/>
                </a:lnTo>
                <a:cubicBezTo>
                  <a:pt x="2025650" y="353060"/>
                  <a:pt x="2025650" y="351790"/>
                  <a:pt x="2025650" y="350520"/>
                </a:cubicBezTo>
                <a:cubicBezTo>
                  <a:pt x="2023110" y="347980"/>
                  <a:pt x="2019300" y="345440"/>
                  <a:pt x="2015490" y="345440"/>
                </a:cubicBezTo>
                <a:cubicBezTo>
                  <a:pt x="2009140" y="344170"/>
                  <a:pt x="2002790" y="344170"/>
                  <a:pt x="1996440" y="342900"/>
                </a:cubicBezTo>
                <a:lnTo>
                  <a:pt x="1991360" y="342900"/>
                </a:lnTo>
                <a:cubicBezTo>
                  <a:pt x="1985010" y="340360"/>
                  <a:pt x="1979930" y="339090"/>
                  <a:pt x="1973580" y="340360"/>
                </a:cubicBezTo>
                <a:cubicBezTo>
                  <a:pt x="1971040" y="340360"/>
                  <a:pt x="1968500" y="340360"/>
                  <a:pt x="1967230" y="337820"/>
                </a:cubicBezTo>
                <a:cubicBezTo>
                  <a:pt x="1965960" y="335280"/>
                  <a:pt x="1963420" y="334010"/>
                  <a:pt x="1962150" y="332740"/>
                </a:cubicBezTo>
                <a:cubicBezTo>
                  <a:pt x="1959610" y="330200"/>
                  <a:pt x="1955800" y="328930"/>
                  <a:pt x="1953260" y="327660"/>
                </a:cubicBezTo>
                <a:cubicBezTo>
                  <a:pt x="1948180" y="323850"/>
                  <a:pt x="1944370" y="320040"/>
                  <a:pt x="1938020" y="320040"/>
                </a:cubicBezTo>
                <a:cubicBezTo>
                  <a:pt x="1932940" y="320040"/>
                  <a:pt x="1927860" y="318770"/>
                  <a:pt x="1922780" y="317500"/>
                </a:cubicBezTo>
                <a:cubicBezTo>
                  <a:pt x="1921510" y="317500"/>
                  <a:pt x="1921510" y="317500"/>
                  <a:pt x="1921510" y="316230"/>
                </a:cubicBezTo>
                <a:cubicBezTo>
                  <a:pt x="1917700" y="311150"/>
                  <a:pt x="1911350" y="309880"/>
                  <a:pt x="1905000" y="309880"/>
                </a:cubicBezTo>
                <a:cubicBezTo>
                  <a:pt x="1902460" y="309880"/>
                  <a:pt x="1899920" y="308610"/>
                  <a:pt x="1899920" y="307340"/>
                </a:cubicBezTo>
                <a:cubicBezTo>
                  <a:pt x="1898650" y="303530"/>
                  <a:pt x="1896110" y="302260"/>
                  <a:pt x="1893570" y="302260"/>
                </a:cubicBezTo>
                <a:cubicBezTo>
                  <a:pt x="1889760" y="302260"/>
                  <a:pt x="1885950" y="300990"/>
                  <a:pt x="1883410" y="302260"/>
                </a:cubicBezTo>
                <a:cubicBezTo>
                  <a:pt x="1873250" y="306070"/>
                  <a:pt x="1865630" y="298450"/>
                  <a:pt x="1856740" y="297180"/>
                </a:cubicBezTo>
                <a:lnTo>
                  <a:pt x="1855470" y="295910"/>
                </a:lnTo>
                <a:cubicBezTo>
                  <a:pt x="1852930" y="289560"/>
                  <a:pt x="1846580" y="289560"/>
                  <a:pt x="1840230" y="288290"/>
                </a:cubicBezTo>
                <a:cubicBezTo>
                  <a:pt x="1840230" y="287020"/>
                  <a:pt x="1841500" y="287020"/>
                  <a:pt x="1841500" y="285750"/>
                </a:cubicBezTo>
                <a:cubicBezTo>
                  <a:pt x="1840230" y="285750"/>
                  <a:pt x="1838960" y="287020"/>
                  <a:pt x="1836420" y="287020"/>
                </a:cubicBezTo>
                <a:cubicBezTo>
                  <a:pt x="1835150" y="287020"/>
                  <a:pt x="1832610" y="288290"/>
                  <a:pt x="1831340" y="287020"/>
                </a:cubicBezTo>
                <a:cubicBezTo>
                  <a:pt x="1828800" y="283210"/>
                  <a:pt x="1824990" y="279400"/>
                  <a:pt x="1824990" y="275590"/>
                </a:cubicBezTo>
                <a:cubicBezTo>
                  <a:pt x="1824990" y="271780"/>
                  <a:pt x="1821180" y="271780"/>
                  <a:pt x="1819910" y="270510"/>
                </a:cubicBezTo>
                <a:lnTo>
                  <a:pt x="1817370" y="270510"/>
                </a:lnTo>
                <a:cubicBezTo>
                  <a:pt x="1812290" y="265430"/>
                  <a:pt x="1807210" y="264160"/>
                  <a:pt x="1800860" y="267970"/>
                </a:cubicBezTo>
                <a:cubicBezTo>
                  <a:pt x="1799590" y="264160"/>
                  <a:pt x="1802130" y="259080"/>
                  <a:pt x="1797050" y="257810"/>
                </a:cubicBezTo>
                <a:lnTo>
                  <a:pt x="1797050" y="256540"/>
                </a:lnTo>
                <a:cubicBezTo>
                  <a:pt x="1799590" y="250190"/>
                  <a:pt x="1795780" y="246380"/>
                  <a:pt x="1790700" y="243840"/>
                </a:cubicBezTo>
                <a:cubicBezTo>
                  <a:pt x="1786890" y="241300"/>
                  <a:pt x="1785620" y="238760"/>
                  <a:pt x="1785620" y="234950"/>
                </a:cubicBezTo>
                <a:lnTo>
                  <a:pt x="1785620" y="229870"/>
                </a:lnTo>
                <a:cubicBezTo>
                  <a:pt x="1780540" y="228600"/>
                  <a:pt x="1778000" y="223520"/>
                  <a:pt x="1775460" y="219710"/>
                </a:cubicBezTo>
                <a:cubicBezTo>
                  <a:pt x="1774190" y="214630"/>
                  <a:pt x="1771650" y="210820"/>
                  <a:pt x="1769110" y="207010"/>
                </a:cubicBezTo>
                <a:cubicBezTo>
                  <a:pt x="1766570" y="203200"/>
                  <a:pt x="1761490" y="200660"/>
                  <a:pt x="1761490" y="194310"/>
                </a:cubicBezTo>
                <a:cubicBezTo>
                  <a:pt x="1761490" y="190500"/>
                  <a:pt x="1760220" y="186690"/>
                  <a:pt x="1758950" y="182880"/>
                </a:cubicBezTo>
                <a:cubicBezTo>
                  <a:pt x="1756410" y="177800"/>
                  <a:pt x="1753870" y="173990"/>
                  <a:pt x="1750060" y="168910"/>
                </a:cubicBezTo>
                <a:cubicBezTo>
                  <a:pt x="1752600" y="165100"/>
                  <a:pt x="1755140" y="162560"/>
                  <a:pt x="1751330" y="158750"/>
                </a:cubicBezTo>
                <a:lnTo>
                  <a:pt x="1751330" y="156210"/>
                </a:lnTo>
                <a:cubicBezTo>
                  <a:pt x="1751330" y="154940"/>
                  <a:pt x="1750060" y="153670"/>
                  <a:pt x="1750060" y="152400"/>
                </a:cubicBezTo>
                <a:cubicBezTo>
                  <a:pt x="1748790" y="151130"/>
                  <a:pt x="1746250" y="149860"/>
                  <a:pt x="1744980" y="148590"/>
                </a:cubicBezTo>
                <a:cubicBezTo>
                  <a:pt x="1741170" y="144780"/>
                  <a:pt x="1738630" y="139700"/>
                  <a:pt x="1732280" y="142240"/>
                </a:cubicBezTo>
                <a:cubicBezTo>
                  <a:pt x="1729740" y="137160"/>
                  <a:pt x="1728470" y="132080"/>
                  <a:pt x="1727200" y="127000"/>
                </a:cubicBezTo>
                <a:cubicBezTo>
                  <a:pt x="1725930" y="123190"/>
                  <a:pt x="1724660" y="120650"/>
                  <a:pt x="1723390" y="116840"/>
                </a:cubicBezTo>
                <a:lnTo>
                  <a:pt x="1723390" y="115570"/>
                </a:lnTo>
                <a:cubicBezTo>
                  <a:pt x="1725930" y="110490"/>
                  <a:pt x="1722120" y="106680"/>
                  <a:pt x="1722120" y="102870"/>
                </a:cubicBezTo>
                <a:cubicBezTo>
                  <a:pt x="1722120" y="100330"/>
                  <a:pt x="1719580" y="97790"/>
                  <a:pt x="1718310" y="95250"/>
                </a:cubicBezTo>
                <a:cubicBezTo>
                  <a:pt x="1717040" y="91440"/>
                  <a:pt x="1713230" y="88900"/>
                  <a:pt x="1713230" y="85090"/>
                </a:cubicBezTo>
                <a:lnTo>
                  <a:pt x="1713230" y="64770"/>
                </a:lnTo>
                <a:cubicBezTo>
                  <a:pt x="1711960" y="57150"/>
                  <a:pt x="1709420" y="53340"/>
                  <a:pt x="1700530" y="52070"/>
                </a:cubicBezTo>
                <a:cubicBezTo>
                  <a:pt x="1699260" y="52070"/>
                  <a:pt x="1697990" y="52070"/>
                  <a:pt x="1697990" y="50800"/>
                </a:cubicBezTo>
                <a:cubicBezTo>
                  <a:pt x="1695450" y="46990"/>
                  <a:pt x="1691640" y="45720"/>
                  <a:pt x="1686560" y="44450"/>
                </a:cubicBezTo>
                <a:cubicBezTo>
                  <a:pt x="1682750" y="44450"/>
                  <a:pt x="1680210" y="44450"/>
                  <a:pt x="1677670" y="45720"/>
                </a:cubicBezTo>
                <a:cubicBezTo>
                  <a:pt x="1671320" y="49530"/>
                  <a:pt x="1664970" y="53340"/>
                  <a:pt x="1659890" y="58420"/>
                </a:cubicBezTo>
                <a:cubicBezTo>
                  <a:pt x="1653540" y="63500"/>
                  <a:pt x="1648460" y="67310"/>
                  <a:pt x="1640840" y="63500"/>
                </a:cubicBezTo>
                <a:lnTo>
                  <a:pt x="1638300" y="63500"/>
                </a:lnTo>
                <a:cubicBezTo>
                  <a:pt x="1635760" y="62230"/>
                  <a:pt x="1631950" y="60960"/>
                  <a:pt x="1629410" y="59690"/>
                </a:cubicBezTo>
                <a:cubicBezTo>
                  <a:pt x="1628140" y="60960"/>
                  <a:pt x="1626870" y="62230"/>
                  <a:pt x="1623060" y="60960"/>
                </a:cubicBezTo>
                <a:cubicBezTo>
                  <a:pt x="1615440" y="59690"/>
                  <a:pt x="1609090" y="58420"/>
                  <a:pt x="1602740" y="53340"/>
                </a:cubicBezTo>
                <a:cubicBezTo>
                  <a:pt x="1601470" y="52070"/>
                  <a:pt x="1598930" y="52070"/>
                  <a:pt x="1597660" y="52070"/>
                </a:cubicBezTo>
                <a:cubicBezTo>
                  <a:pt x="1592580" y="50800"/>
                  <a:pt x="1586230" y="49530"/>
                  <a:pt x="1579880" y="46990"/>
                </a:cubicBezTo>
                <a:cubicBezTo>
                  <a:pt x="1584960" y="43180"/>
                  <a:pt x="1583690" y="40640"/>
                  <a:pt x="1581150" y="38100"/>
                </a:cubicBezTo>
                <a:cubicBezTo>
                  <a:pt x="1577340" y="33020"/>
                  <a:pt x="1572260" y="33020"/>
                  <a:pt x="1568450" y="35560"/>
                </a:cubicBezTo>
                <a:cubicBezTo>
                  <a:pt x="1559560" y="39370"/>
                  <a:pt x="1550670" y="44450"/>
                  <a:pt x="1540510" y="48260"/>
                </a:cubicBezTo>
                <a:cubicBezTo>
                  <a:pt x="1536700" y="50800"/>
                  <a:pt x="1531620" y="52070"/>
                  <a:pt x="1526540" y="53340"/>
                </a:cubicBezTo>
                <a:cubicBezTo>
                  <a:pt x="1522730" y="54610"/>
                  <a:pt x="1518920" y="53340"/>
                  <a:pt x="1515110" y="54610"/>
                </a:cubicBezTo>
                <a:cubicBezTo>
                  <a:pt x="1511300" y="55880"/>
                  <a:pt x="1507490" y="57150"/>
                  <a:pt x="1502410" y="55880"/>
                </a:cubicBezTo>
                <a:cubicBezTo>
                  <a:pt x="1501140" y="55880"/>
                  <a:pt x="1498600" y="57150"/>
                  <a:pt x="1497330" y="57150"/>
                </a:cubicBezTo>
                <a:cubicBezTo>
                  <a:pt x="1494790" y="58420"/>
                  <a:pt x="1493520" y="59690"/>
                  <a:pt x="1490980" y="58420"/>
                </a:cubicBezTo>
                <a:cubicBezTo>
                  <a:pt x="1485900" y="58420"/>
                  <a:pt x="1483360" y="60960"/>
                  <a:pt x="1480820" y="63500"/>
                </a:cubicBezTo>
                <a:cubicBezTo>
                  <a:pt x="1478280" y="66040"/>
                  <a:pt x="1475740" y="71120"/>
                  <a:pt x="1473200" y="72390"/>
                </a:cubicBezTo>
                <a:cubicBezTo>
                  <a:pt x="1469390" y="73660"/>
                  <a:pt x="1466850" y="76200"/>
                  <a:pt x="1464310" y="78740"/>
                </a:cubicBezTo>
                <a:cubicBezTo>
                  <a:pt x="1461770" y="81280"/>
                  <a:pt x="1459230" y="82550"/>
                  <a:pt x="1456690" y="83820"/>
                </a:cubicBezTo>
                <a:cubicBezTo>
                  <a:pt x="1452880" y="86360"/>
                  <a:pt x="1449070" y="87630"/>
                  <a:pt x="1445260" y="90170"/>
                </a:cubicBezTo>
                <a:cubicBezTo>
                  <a:pt x="1441450" y="93980"/>
                  <a:pt x="1436370" y="96520"/>
                  <a:pt x="1431290" y="96520"/>
                </a:cubicBezTo>
                <a:cubicBezTo>
                  <a:pt x="1426210" y="97790"/>
                  <a:pt x="1419860" y="97790"/>
                  <a:pt x="1414780" y="101600"/>
                </a:cubicBezTo>
                <a:cubicBezTo>
                  <a:pt x="1414780" y="101600"/>
                  <a:pt x="1413510" y="102870"/>
                  <a:pt x="1412240" y="102870"/>
                </a:cubicBezTo>
                <a:cubicBezTo>
                  <a:pt x="1407160" y="102870"/>
                  <a:pt x="1402080" y="101600"/>
                  <a:pt x="1397000" y="101600"/>
                </a:cubicBezTo>
                <a:cubicBezTo>
                  <a:pt x="1393190" y="101600"/>
                  <a:pt x="1386840" y="100330"/>
                  <a:pt x="1384300" y="106680"/>
                </a:cubicBezTo>
                <a:cubicBezTo>
                  <a:pt x="1384300" y="106680"/>
                  <a:pt x="1383030" y="107950"/>
                  <a:pt x="1381760" y="107950"/>
                </a:cubicBezTo>
                <a:cubicBezTo>
                  <a:pt x="1377950" y="109220"/>
                  <a:pt x="1374140" y="111760"/>
                  <a:pt x="1370330" y="113030"/>
                </a:cubicBezTo>
                <a:cubicBezTo>
                  <a:pt x="1370330" y="115570"/>
                  <a:pt x="1366520" y="116840"/>
                  <a:pt x="1363980" y="116840"/>
                </a:cubicBezTo>
                <a:cubicBezTo>
                  <a:pt x="1352550" y="115570"/>
                  <a:pt x="1342390" y="115570"/>
                  <a:pt x="1330960" y="111760"/>
                </a:cubicBezTo>
                <a:cubicBezTo>
                  <a:pt x="1325880" y="110490"/>
                  <a:pt x="1320800" y="107950"/>
                  <a:pt x="1314450" y="105410"/>
                </a:cubicBezTo>
                <a:cubicBezTo>
                  <a:pt x="1313180" y="105410"/>
                  <a:pt x="1311910" y="104140"/>
                  <a:pt x="1310640" y="104140"/>
                </a:cubicBezTo>
                <a:cubicBezTo>
                  <a:pt x="1301750" y="104140"/>
                  <a:pt x="1292860" y="105410"/>
                  <a:pt x="1282700" y="105410"/>
                </a:cubicBezTo>
                <a:lnTo>
                  <a:pt x="1281430" y="105410"/>
                </a:lnTo>
                <a:cubicBezTo>
                  <a:pt x="1276350" y="102870"/>
                  <a:pt x="1270000" y="104140"/>
                  <a:pt x="1264920" y="107950"/>
                </a:cubicBezTo>
                <a:cubicBezTo>
                  <a:pt x="1263650" y="109220"/>
                  <a:pt x="1261110" y="110490"/>
                  <a:pt x="1259840" y="110490"/>
                </a:cubicBezTo>
                <a:cubicBezTo>
                  <a:pt x="1253490" y="109220"/>
                  <a:pt x="1248410" y="107950"/>
                  <a:pt x="1242060" y="106680"/>
                </a:cubicBezTo>
                <a:cubicBezTo>
                  <a:pt x="1235710" y="105410"/>
                  <a:pt x="1230630" y="104140"/>
                  <a:pt x="1224280" y="104140"/>
                </a:cubicBezTo>
                <a:cubicBezTo>
                  <a:pt x="1219200" y="104140"/>
                  <a:pt x="1214120" y="102870"/>
                  <a:pt x="1209040" y="100330"/>
                </a:cubicBezTo>
                <a:cubicBezTo>
                  <a:pt x="1203960" y="97790"/>
                  <a:pt x="1198880" y="96520"/>
                  <a:pt x="1193800" y="93980"/>
                </a:cubicBezTo>
                <a:cubicBezTo>
                  <a:pt x="1191260" y="92710"/>
                  <a:pt x="1187450" y="92710"/>
                  <a:pt x="1183640" y="91440"/>
                </a:cubicBezTo>
                <a:cubicBezTo>
                  <a:pt x="1183640" y="87630"/>
                  <a:pt x="1184910" y="85090"/>
                  <a:pt x="1184910" y="82550"/>
                </a:cubicBezTo>
                <a:cubicBezTo>
                  <a:pt x="1178560" y="85090"/>
                  <a:pt x="1174750" y="83820"/>
                  <a:pt x="1170940" y="81280"/>
                </a:cubicBezTo>
                <a:cubicBezTo>
                  <a:pt x="1168400" y="80010"/>
                  <a:pt x="1164590" y="80010"/>
                  <a:pt x="1162050" y="78740"/>
                </a:cubicBezTo>
                <a:lnTo>
                  <a:pt x="1158240" y="78740"/>
                </a:lnTo>
                <a:cubicBezTo>
                  <a:pt x="1153160" y="76200"/>
                  <a:pt x="1146810" y="76200"/>
                  <a:pt x="1140460" y="76200"/>
                </a:cubicBezTo>
                <a:cubicBezTo>
                  <a:pt x="1132840" y="76200"/>
                  <a:pt x="1123950" y="74930"/>
                  <a:pt x="1116330" y="69850"/>
                </a:cubicBezTo>
                <a:cubicBezTo>
                  <a:pt x="1109980" y="66040"/>
                  <a:pt x="1102360" y="63500"/>
                  <a:pt x="1094740" y="64770"/>
                </a:cubicBezTo>
                <a:cubicBezTo>
                  <a:pt x="1090930" y="66040"/>
                  <a:pt x="1087120" y="68580"/>
                  <a:pt x="1083310" y="69850"/>
                </a:cubicBezTo>
                <a:cubicBezTo>
                  <a:pt x="1076960" y="72390"/>
                  <a:pt x="1071880" y="77470"/>
                  <a:pt x="1065530" y="80010"/>
                </a:cubicBezTo>
                <a:cubicBezTo>
                  <a:pt x="1059180" y="82550"/>
                  <a:pt x="1051560" y="85090"/>
                  <a:pt x="1043940" y="87630"/>
                </a:cubicBezTo>
                <a:cubicBezTo>
                  <a:pt x="1040130" y="88900"/>
                  <a:pt x="1036320" y="91440"/>
                  <a:pt x="1032510" y="92710"/>
                </a:cubicBezTo>
                <a:cubicBezTo>
                  <a:pt x="1026160" y="95250"/>
                  <a:pt x="1021080" y="96520"/>
                  <a:pt x="1014730" y="99060"/>
                </a:cubicBezTo>
                <a:cubicBezTo>
                  <a:pt x="1010920" y="100330"/>
                  <a:pt x="1005840" y="104140"/>
                  <a:pt x="1002030" y="105410"/>
                </a:cubicBezTo>
                <a:cubicBezTo>
                  <a:pt x="994410" y="107950"/>
                  <a:pt x="986790" y="111760"/>
                  <a:pt x="977900" y="113030"/>
                </a:cubicBezTo>
                <a:cubicBezTo>
                  <a:pt x="974090" y="114300"/>
                  <a:pt x="972820" y="116840"/>
                  <a:pt x="970280" y="118110"/>
                </a:cubicBezTo>
                <a:lnTo>
                  <a:pt x="958850" y="121920"/>
                </a:lnTo>
                <a:cubicBezTo>
                  <a:pt x="951230" y="124460"/>
                  <a:pt x="944880" y="127000"/>
                  <a:pt x="937260" y="128270"/>
                </a:cubicBezTo>
                <a:cubicBezTo>
                  <a:pt x="933450" y="129540"/>
                  <a:pt x="928370" y="130810"/>
                  <a:pt x="924560" y="132080"/>
                </a:cubicBezTo>
                <a:cubicBezTo>
                  <a:pt x="923290" y="132080"/>
                  <a:pt x="923290" y="133350"/>
                  <a:pt x="922020" y="133350"/>
                </a:cubicBezTo>
                <a:cubicBezTo>
                  <a:pt x="919480" y="135890"/>
                  <a:pt x="916940" y="138430"/>
                  <a:pt x="913130" y="139700"/>
                </a:cubicBezTo>
                <a:cubicBezTo>
                  <a:pt x="906780" y="142240"/>
                  <a:pt x="900430" y="144780"/>
                  <a:pt x="894080" y="146050"/>
                </a:cubicBezTo>
                <a:cubicBezTo>
                  <a:pt x="891540" y="147320"/>
                  <a:pt x="887730" y="147320"/>
                  <a:pt x="885190" y="147320"/>
                </a:cubicBezTo>
                <a:cubicBezTo>
                  <a:pt x="877570" y="148590"/>
                  <a:pt x="869950" y="152400"/>
                  <a:pt x="862330" y="154940"/>
                </a:cubicBezTo>
                <a:cubicBezTo>
                  <a:pt x="855980" y="157480"/>
                  <a:pt x="849630" y="158750"/>
                  <a:pt x="844550" y="161290"/>
                </a:cubicBezTo>
                <a:cubicBezTo>
                  <a:pt x="836930" y="163830"/>
                  <a:pt x="829310" y="166370"/>
                  <a:pt x="825500" y="173990"/>
                </a:cubicBezTo>
                <a:cubicBezTo>
                  <a:pt x="825500" y="175260"/>
                  <a:pt x="822960" y="175260"/>
                  <a:pt x="822960" y="175260"/>
                </a:cubicBezTo>
                <a:cubicBezTo>
                  <a:pt x="819150" y="176530"/>
                  <a:pt x="814070" y="177800"/>
                  <a:pt x="810260" y="179070"/>
                </a:cubicBezTo>
                <a:cubicBezTo>
                  <a:pt x="808990" y="180340"/>
                  <a:pt x="807720" y="179070"/>
                  <a:pt x="807720" y="177800"/>
                </a:cubicBezTo>
                <a:cubicBezTo>
                  <a:pt x="806450" y="172720"/>
                  <a:pt x="806450" y="166370"/>
                  <a:pt x="798830" y="163830"/>
                </a:cubicBezTo>
                <a:lnTo>
                  <a:pt x="797560" y="162560"/>
                </a:lnTo>
                <a:cubicBezTo>
                  <a:pt x="797560" y="156210"/>
                  <a:pt x="792480" y="153670"/>
                  <a:pt x="787400" y="151130"/>
                </a:cubicBezTo>
                <a:cubicBezTo>
                  <a:pt x="782320" y="148590"/>
                  <a:pt x="778510" y="147320"/>
                  <a:pt x="774700" y="142240"/>
                </a:cubicBezTo>
                <a:cubicBezTo>
                  <a:pt x="772160" y="138430"/>
                  <a:pt x="767080" y="135890"/>
                  <a:pt x="763270" y="132080"/>
                </a:cubicBezTo>
                <a:cubicBezTo>
                  <a:pt x="759460" y="129540"/>
                  <a:pt x="754380" y="128270"/>
                  <a:pt x="751840" y="123190"/>
                </a:cubicBezTo>
                <a:cubicBezTo>
                  <a:pt x="750570" y="120650"/>
                  <a:pt x="748030" y="119380"/>
                  <a:pt x="745490" y="116840"/>
                </a:cubicBezTo>
                <a:cubicBezTo>
                  <a:pt x="746760" y="116840"/>
                  <a:pt x="744220" y="116840"/>
                  <a:pt x="742950" y="115570"/>
                </a:cubicBezTo>
                <a:cubicBezTo>
                  <a:pt x="741680" y="114300"/>
                  <a:pt x="740410" y="114300"/>
                  <a:pt x="739140" y="113030"/>
                </a:cubicBezTo>
                <a:cubicBezTo>
                  <a:pt x="737870" y="110490"/>
                  <a:pt x="736600" y="107950"/>
                  <a:pt x="732790" y="107950"/>
                </a:cubicBezTo>
                <a:cubicBezTo>
                  <a:pt x="731520" y="107950"/>
                  <a:pt x="730250" y="106680"/>
                  <a:pt x="728980" y="105410"/>
                </a:cubicBezTo>
                <a:cubicBezTo>
                  <a:pt x="727710" y="105410"/>
                  <a:pt x="726440" y="104140"/>
                  <a:pt x="723900" y="104140"/>
                </a:cubicBezTo>
                <a:lnTo>
                  <a:pt x="708660" y="96520"/>
                </a:lnTo>
                <a:cubicBezTo>
                  <a:pt x="704850" y="93980"/>
                  <a:pt x="701040" y="90170"/>
                  <a:pt x="695960" y="88900"/>
                </a:cubicBezTo>
                <a:cubicBezTo>
                  <a:pt x="688340" y="86360"/>
                  <a:pt x="681990" y="82550"/>
                  <a:pt x="676910" y="76200"/>
                </a:cubicBezTo>
                <a:cubicBezTo>
                  <a:pt x="671830" y="69850"/>
                  <a:pt x="665480" y="66040"/>
                  <a:pt x="657860" y="62230"/>
                </a:cubicBezTo>
                <a:cubicBezTo>
                  <a:pt x="654050" y="59690"/>
                  <a:pt x="650240" y="58420"/>
                  <a:pt x="647700" y="57150"/>
                </a:cubicBezTo>
                <a:cubicBezTo>
                  <a:pt x="642620" y="53340"/>
                  <a:pt x="636270" y="50800"/>
                  <a:pt x="629920" y="48260"/>
                </a:cubicBezTo>
                <a:cubicBezTo>
                  <a:pt x="632460" y="44450"/>
                  <a:pt x="631190" y="44450"/>
                  <a:pt x="628650" y="43180"/>
                </a:cubicBezTo>
                <a:cubicBezTo>
                  <a:pt x="626110" y="41910"/>
                  <a:pt x="623570" y="41910"/>
                  <a:pt x="622300" y="40640"/>
                </a:cubicBezTo>
                <a:cubicBezTo>
                  <a:pt x="621030" y="36830"/>
                  <a:pt x="617220" y="36830"/>
                  <a:pt x="614680" y="34290"/>
                </a:cubicBezTo>
                <a:cubicBezTo>
                  <a:pt x="610870" y="30480"/>
                  <a:pt x="605790" y="26670"/>
                  <a:pt x="601980" y="22860"/>
                </a:cubicBezTo>
                <a:cubicBezTo>
                  <a:pt x="600710" y="21590"/>
                  <a:pt x="599440" y="20320"/>
                  <a:pt x="598170" y="20320"/>
                </a:cubicBezTo>
                <a:cubicBezTo>
                  <a:pt x="588010" y="19050"/>
                  <a:pt x="580390" y="12700"/>
                  <a:pt x="571500" y="8890"/>
                </a:cubicBezTo>
                <a:cubicBezTo>
                  <a:pt x="570230" y="7620"/>
                  <a:pt x="567690" y="6350"/>
                  <a:pt x="566420" y="6350"/>
                </a:cubicBezTo>
                <a:cubicBezTo>
                  <a:pt x="561340" y="6350"/>
                  <a:pt x="556260" y="7620"/>
                  <a:pt x="549910" y="7620"/>
                </a:cubicBezTo>
                <a:cubicBezTo>
                  <a:pt x="544830" y="7620"/>
                  <a:pt x="538480" y="6350"/>
                  <a:pt x="533400" y="5080"/>
                </a:cubicBezTo>
                <a:cubicBezTo>
                  <a:pt x="528320" y="3810"/>
                  <a:pt x="523240" y="3810"/>
                  <a:pt x="518160" y="1270"/>
                </a:cubicBezTo>
                <a:cubicBezTo>
                  <a:pt x="513080" y="0"/>
                  <a:pt x="509270" y="2540"/>
                  <a:pt x="505460" y="1270"/>
                </a:cubicBezTo>
                <a:cubicBezTo>
                  <a:pt x="502920" y="2540"/>
                  <a:pt x="496570" y="5080"/>
                  <a:pt x="492760" y="7620"/>
                </a:cubicBezTo>
                <a:cubicBezTo>
                  <a:pt x="487680" y="10160"/>
                  <a:pt x="482600" y="13970"/>
                  <a:pt x="477520" y="17780"/>
                </a:cubicBezTo>
                <a:cubicBezTo>
                  <a:pt x="471170" y="21590"/>
                  <a:pt x="463550" y="25400"/>
                  <a:pt x="455930" y="29210"/>
                </a:cubicBezTo>
                <a:cubicBezTo>
                  <a:pt x="454660" y="30480"/>
                  <a:pt x="452120" y="30480"/>
                  <a:pt x="449580" y="29210"/>
                </a:cubicBezTo>
                <a:cubicBezTo>
                  <a:pt x="447040" y="27940"/>
                  <a:pt x="444500" y="29210"/>
                  <a:pt x="441960" y="30480"/>
                </a:cubicBezTo>
                <a:cubicBezTo>
                  <a:pt x="438150" y="33020"/>
                  <a:pt x="433070" y="34290"/>
                  <a:pt x="429260" y="36830"/>
                </a:cubicBezTo>
                <a:cubicBezTo>
                  <a:pt x="422910" y="41910"/>
                  <a:pt x="416560" y="48260"/>
                  <a:pt x="407670" y="49530"/>
                </a:cubicBezTo>
                <a:cubicBezTo>
                  <a:pt x="402590" y="49530"/>
                  <a:pt x="397510" y="53340"/>
                  <a:pt x="392430" y="53340"/>
                </a:cubicBezTo>
                <a:cubicBezTo>
                  <a:pt x="388620" y="53340"/>
                  <a:pt x="386080" y="53340"/>
                  <a:pt x="382270" y="54610"/>
                </a:cubicBezTo>
                <a:cubicBezTo>
                  <a:pt x="377190" y="55880"/>
                  <a:pt x="372110" y="58420"/>
                  <a:pt x="365760" y="58420"/>
                </a:cubicBezTo>
                <a:cubicBezTo>
                  <a:pt x="358140" y="58420"/>
                  <a:pt x="351790" y="62230"/>
                  <a:pt x="344170" y="64770"/>
                </a:cubicBezTo>
                <a:cubicBezTo>
                  <a:pt x="336550" y="68580"/>
                  <a:pt x="330200" y="72390"/>
                  <a:pt x="322580" y="76200"/>
                </a:cubicBezTo>
                <a:cubicBezTo>
                  <a:pt x="317500" y="78740"/>
                  <a:pt x="312420" y="78740"/>
                  <a:pt x="306070" y="77470"/>
                </a:cubicBezTo>
                <a:cubicBezTo>
                  <a:pt x="302260" y="77470"/>
                  <a:pt x="299720" y="76200"/>
                  <a:pt x="297180" y="78740"/>
                </a:cubicBezTo>
                <a:lnTo>
                  <a:pt x="285750" y="86360"/>
                </a:lnTo>
                <a:cubicBezTo>
                  <a:pt x="280670" y="90170"/>
                  <a:pt x="276860" y="95250"/>
                  <a:pt x="273050" y="99060"/>
                </a:cubicBezTo>
                <a:cubicBezTo>
                  <a:pt x="267970" y="105410"/>
                  <a:pt x="265430" y="113030"/>
                  <a:pt x="257810" y="116840"/>
                </a:cubicBezTo>
                <a:cubicBezTo>
                  <a:pt x="256540" y="118110"/>
                  <a:pt x="255270" y="120650"/>
                  <a:pt x="254000" y="123190"/>
                </a:cubicBezTo>
                <a:cubicBezTo>
                  <a:pt x="252730" y="124460"/>
                  <a:pt x="252730" y="125730"/>
                  <a:pt x="251460" y="127000"/>
                </a:cubicBezTo>
                <a:cubicBezTo>
                  <a:pt x="247650" y="130810"/>
                  <a:pt x="243840" y="134620"/>
                  <a:pt x="241300" y="139700"/>
                </a:cubicBezTo>
                <a:cubicBezTo>
                  <a:pt x="238760" y="144780"/>
                  <a:pt x="232410" y="146050"/>
                  <a:pt x="229870" y="149860"/>
                </a:cubicBezTo>
                <a:cubicBezTo>
                  <a:pt x="226060" y="154940"/>
                  <a:pt x="218440" y="157480"/>
                  <a:pt x="213360" y="160020"/>
                </a:cubicBezTo>
                <a:cubicBezTo>
                  <a:pt x="205740" y="163830"/>
                  <a:pt x="199390" y="168910"/>
                  <a:pt x="195580" y="176530"/>
                </a:cubicBezTo>
                <a:cubicBezTo>
                  <a:pt x="195580" y="177800"/>
                  <a:pt x="195580" y="177800"/>
                  <a:pt x="194310" y="179070"/>
                </a:cubicBezTo>
                <a:cubicBezTo>
                  <a:pt x="185420" y="184150"/>
                  <a:pt x="176530" y="187960"/>
                  <a:pt x="167640" y="193040"/>
                </a:cubicBezTo>
                <a:cubicBezTo>
                  <a:pt x="161290" y="196850"/>
                  <a:pt x="153670" y="196850"/>
                  <a:pt x="147320" y="201930"/>
                </a:cubicBezTo>
                <a:cubicBezTo>
                  <a:pt x="144780" y="204470"/>
                  <a:pt x="140970" y="205740"/>
                  <a:pt x="137160" y="207010"/>
                </a:cubicBezTo>
                <a:cubicBezTo>
                  <a:pt x="129540" y="210820"/>
                  <a:pt x="121920" y="212090"/>
                  <a:pt x="116840" y="218440"/>
                </a:cubicBezTo>
                <a:cubicBezTo>
                  <a:pt x="110490" y="226060"/>
                  <a:pt x="101600" y="228600"/>
                  <a:pt x="95250" y="233680"/>
                </a:cubicBezTo>
                <a:cubicBezTo>
                  <a:pt x="86360" y="240030"/>
                  <a:pt x="77470" y="246380"/>
                  <a:pt x="68580" y="254000"/>
                </a:cubicBezTo>
                <a:cubicBezTo>
                  <a:pt x="63500" y="256540"/>
                  <a:pt x="58420" y="257810"/>
                  <a:pt x="53340" y="255270"/>
                </a:cubicBezTo>
                <a:cubicBezTo>
                  <a:pt x="50800" y="254000"/>
                  <a:pt x="48260" y="252730"/>
                  <a:pt x="46990" y="254000"/>
                </a:cubicBezTo>
                <a:cubicBezTo>
                  <a:pt x="41910" y="257810"/>
                  <a:pt x="35560" y="259080"/>
                  <a:pt x="29210" y="260350"/>
                </a:cubicBezTo>
                <a:cubicBezTo>
                  <a:pt x="27940" y="260350"/>
                  <a:pt x="26670" y="261620"/>
                  <a:pt x="25400" y="261620"/>
                </a:cubicBezTo>
                <a:cubicBezTo>
                  <a:pt x="22860" y="407670"/>
                  <a:pt x="16510" y="554990"/>
                  <a:pt x="10160" y="701040"/>
                </a:cubicBezTo>
                <a:cubicBezTo>
                  <a:pt x="3810" y="858520"/>
                  <a:pt x="13970" y="995680"/>
                  <a:pt x="12700" y="1153160"/>
                </a:cubicBezTo>
                <a:cubicBezTo>
                  <a:pt x="11430" y="1311910"/>
                  <a:pt x="0" y="1487170"/>
                  <a:pt x="13970" y="1644650"/>
                </a:cubicBezTo>
                <a:cubicBezTo>
                  <a:pt x="26670" y="1800860"/>
                  <a:pt x="41910" y="1957070"/>
                  <a:pt x="54610" y="2113280"/>
                </a:cubicBezTo>
                <a:lnTo>
                  <a:pt x="55880" y="2113280"/>
                </a:lnTo>
                <a:cubicBezTo>
                  <a:pt x="60960" y="2112010"/>
                  <a:pt x="66040" y="2112010"/>
                  <a:pt x="72390" y="2112010"/>
                </a:cubicBezTo>
                <a:cubicBezTo>
                  <a:pt x="80010" y="2110740"/>
                  <a:pt x="86360" y="2108200"/>
                  <a:pt x="93980" y="2108200"/>
                </a:cubicBezTo>
                <a:cubicBezTo>
                  <a:pt x="102870" y="2108200"/>
                  <a:pt x="111760" y="2109470"/>
                  <a:pt x="120650" y="2109470"/>
                </a:cubicBezTo>
                <a:cubicBezTo>
                  <a:pt x="129540" y="2109470"/>
                  <a:pt x="138430" y="2110740"/>
                  <a:pt x="146050" y="2112010"/>
                </a:cubicBezTo>
                <a:cubicBezTo>
                  <a:pt x="153670" y="2113280"/>
                  <a:pt x="160020" y="2113280"/>
                  <a:pt x="166370" y="2109470"/>
                </a:cubicBezTo>
                <a:lnTo>
                  <a:pt x="167640" y="2109470"/>
                </a:lnTo>
                <a:cubicBezTo>
                  <a:pt x="175260" y="2108200"/>
                  <a:pt x="182880" y="2106930"/>
                  <a:pt x="191770" y="2105660"/>
                </a:cubicBezTo>
                <a:cubicBezTo>
                  <a:pt x="194310" y="2105660"/>
                  <a:pt x="198120" y="2105660"/>
                  <a:pt x="199390" y="2106930"/>
                </a:cubicBezTo>
                <a:cubicBezTo>
                  <a:pt x="204470" y="2112010"/>
                  <a:pt x="209550" y="2110740"/>
                  <a:pt x="215900" y="2109470"/>
                </a:cubicBezTo>
                <a:cubicBezTo>
                  <a:pt x="222250" y="2108200"/>
                  <a:pt x="226060" y="2109470"/>
                  <a:pt x="231140" y="2112010"/>
                </a:cubicBezTo>
                <a:cubicBezTo>
                  <a:pt x="233680" y="2113280"/>
                  <a:pt x="236220" y="2113280"/>
                  <a:pt x="238760" y="2113280"/>
                </a:cubicBezTo>
                <a:lnTo>
                  <a:pt x="255270" y="2113280"/>
                </a:lnTo>
                <a:cubicBezTo>
                  <a:pt x="259080" y="2113280"/>
                  <a:pt x="262890" y="2115820"/>
                  <a:pt x="266700" y="2115820"/>
                </a:cubicBezTo>
                <a:cubicBezTo>
                  <a:pt x="271780" y="2117090"/>
                  <a:pt x="278130" y="2117090"/>
                  <a:pt x="283210" y="2117090"/>
                </a:cubicBezTo>
                <a:cubicBezTo>
                  <a:pt x="285750" y="2117090"/>
                  <a:pt x="288290" y="2119630"/>
                  <a:pt x="289560" y="2120900"/>
                </a:cubicBezTo>
                <a:cubicBezTo>
                  <a:pt x="300990" y="2124710"/>
                  <a:pt x="311150" y="2122170"/>
                  <a:pt x="322580" y="2122170"/>
                </a:cubicBezTo>
                <a:cubicBezTo>
                  <a:pt x="325120" y="2122170"/>
                  <a:pt x="327660" y="2119630"/>
                  <a:pt x="330200" y="2119630"/>
                </a:cubicBezTo>
                <a:cubicBezTo>
                  <a:pt x="339090" y="2118360"/>
                  <a:pt x="346710" y="2119630"/>
                  <a:pt x="354330" y="2123440"/>
                </a:cubicBezTo>
                <a:cubicBezTo>
                  <a:pt x="358140" y="2124710"/>
                  <a:pt x="363220" y="2124710"/>
                  <a:pt x="368300" y="2124710"/>
                </a:cubicBezTo>
                <a:lnTo>
                  <a:pt x="372110" y="2124710"/>
                </a:lnTo>
                <a:cubicBezTo>
                  <a:pt x="377190" y="2125980"/>
                  <a:pt x="381000" y="2128520"/>
                  <a:pt x="386080" y="2127250"/>
                </a:cubicBezTo>
                <a:cubicBezTo>
                  <a:pt x="392430" y="2125980"/>
                  <a:pt x="398780" y="2125980"/>
                  <a:pt x="406400" y="2124710"/>
                </a:cubicBezTo>
                <a:cubicBezTo>
                  <a:pt x="412750" y="2123440"/>
                  <a:pt x="419100" y="2124710"/>
                  <a:pt x="425450" y="2125980"/>
                </a:cubicBezTo>
                <a:cubicBezTo>
                  <a:pt x="426720" y="2125980"/>
                  <a:pt x="427990" y="2127250"/>
                  <a:pt x="429260" y="2125980"/>
                </a:cubicBezTo>
                <a:cubicBezTo>
                  <a:pt x="435610" y="2124710"/>
                  <a:pt x="440690" y="2122170"/>
                  <a:pt x="447040" y="2123440"/>
                </a:cubicBezTo>
                <a:cubicBezTo>
                  <a:pt x="452120" y="2124710"/>
                  <a:pt x="455930" y="2125980"/>
                  <a:pt x="461010" y="2127250"/>
                </a:cubicBezTo>
                <a:cubicBezTo>
                  <a:pt x="466090" y="2128520"/>
                  <a:pt x="469900" y="2129790"/>
                  <a:pt x="474980" y="2131060"/>
                </a:cubicBezTo>
                <a:cubicBezTo>
                  <a:pt x="481330" y="2132330"/>
                  <a:pt x="487680" y="2132330"/>
                  <a:pt x="492760" y="2133600"/>
                </a:cubicBezTo>
                <a:cubicBezTo>
                  <a:pt x="499110" y="2134870"/>
                  <a:pt x="502920" y="2139950"/>
                  <a:pt x="509270" y="2139950"/>
                </a:cubicBezTo>
                <a:cubicBezTo>
                  <a:pt x="515620" y="2139950"/>
                  <a:pt x="520700" y="2143760"/>
                  <a:pt x="527050" y="2146300"/>
                </a:cubicBezTo>
                <a:cubicBezTo>
                  <a:pt x="529590" y="2147570"/>
                  <a:pt x="532130" y="2147570"/>
                  <a:pt x="535940" y="2148840"/>
                </a:cubicBezTo>
                <a:cubicBezTo>
                  <a:pt x="543560" y="2150110"/>
                  <a:pt x="549910" y="2150110"/>
                  <a:pt x="557530" y="2151380"/>
                </a:cubicBezTo>
                <a:cubicBezTo>
                  <a:pt x="563880" y="2152650"/>
                  <a:pt x="570230" y="2155190"/>
                  <a:pt x="576580" y="2153920"/>
                </a:cubicBezTo>
                <a:cubicBezTo>
                  <a:pt x="586740" y="2152650"/>
                  <a:pt x="594360" y="2155190"/>
                  <a:pt x="603250" y="2157730"/>
                </a:cubicBezTo>
                <a:cubicBezTo>
                  <a:pt x="609600" y="2159000"/>
                  <a:pt x="614680" y="2162810"/>
                  <a:pt x="621030" y="2162810"/>
                </a:cubicBezTo>
                <a:cubicBezTo>
                  <a:pt x="628650" y="2164080"/>
                  <a:pt x="636270" y="2165350"/>
                  <a:pt x="641350" y="2170430"/>
                </a:cubicBezTo>
                <a:cubicBezTo>
                  <a:pt x="642620" y="2169160"/>
                  <a:pt x="643890" y="2169160"/>
                  <a:pt x="643890" y="2169160"/>
                </a:cubicBezTo>
                <a:cubicBezTo>
                  <a:pt x="647700" y="2170430"/>
                  <a:pt x="652780" y="2170430"/>
                  <a:pt x="656590" y="2171700"/>
                </a:cubicBezTo>
                <a:cubicBezTo>
                  <a:pt x="664210" y="2172970"/>
                  <a:pt x="670560" y="2175510"/>
                  <a:pt x="676910" y="2176780"/>
                </a:cubicBezTo>
                <a:cubicBezTo>
                  <a:pt x="680720" y="2178050"/>
                  <a:pt x="684530" y="2178050"/>
                  <a:pt x="687070" y="2180590"/>
                </a:cubicBezTo>
                <a:cubicBezTo>
                  <a:pt x="690880" y="2183130"/>
                  <a:pt x="694690" y="2184400"/>
                  <a:pt x="698500" y="2183130"/>
                </a:cubicBezTo>
                <a:cubicBezTo>
                  <a:pt x="702310" y="2183130"/>
                  <a:pt x="704850" y="2181860"/>
                  <a:pt x="708660" y="2183130"/>
                </a:cubicBezTo>
                <a:cubicBezTo>
                  <a:pt x="716280" y="2184400"/>
                  <a:pt x="722630" y="2188210"/>
                  <a:pt x="730250" y="2189480"/>
                </a:cubicBezTo>
                <a:cubicBezTo>
                  <a:pt x="732790" y="2190750"/>
                  <a:pt x="736600" y="2190750"/>
                  <a:pt x="740410" y="2189480"/>
                </a:cubicBezTo>
                <a:cubicBezTo>
                  <a:pt x="750570" y="2186940"/>
                  <a:pt x="760730" y="2186940"/>
                  <a:pt x="770890" y="2189480"/>
                </a:cubicBezTo>
                <a:cubicBezTo>
                  <a:pt x="777240" y="2190750"/>
                  <a:pt x="784860" y="2194560"/>
                  <a:pt x="791210" y="2192020"/>
                </a:cubicBezTo>
                <a:cubicBezTo>
                  <a:pt x="796290" y="2190750"/>
                  <a:pt x="800100" y="2190750"/>
                  <a:pt x="803910" y="2190750"/>
                </a:cubicBezTo>
                <a:cubicBezTo>
                  <a:pt x="806450" y="2190750"/>
                  <a:pt x="808990" y="2192020"/>
                  <a:pt x="810260" y="2190750"/>
                </a:cubicBezTo>
                <a:cubicBezTo>
                  <a:pt x="816610" y="2184400"/>
                  <a:pt x="824230" y="2186940"/>
                  <a:pt x="831850" y="2186940"/>
                </a:cubicBezTo>
                <a:cubicBezTo>
                  <a:pt x="836930" y="2188210"/>
                  <a:pt x="843280" y="2188210"/>
                  <a:pt x="848360" y="2185670"/>
                </a:cubicBezTo>
                <a:lnTo>
                  <a:pt x="850900" y="2185670"/>
                </a:lnTo>
                <a:cubicBezTo>
                  <a:pt x="858520" y="2185670"/>
                  <a:pt x="866140" y="2186940"/>
                  <a:pt x="873760" y="2186940"/>
                </a:cubicBezTo>
                <a:lnTo>
                  <a:pt x="876300" y="2186940"/>
                </a:lnTo>
                <a:cubicBezTo>
                  <a:pt x="881380" y="2185670"/>
                  <a:pt x="885190" y="2183130"/>
                  <a:pt x="890270" y="2181860"/>
                </a:cubicBezTo>
                <a:cubicBezTo>
                  <a:pt x="897890" y="2179320"/>
                  <a:pt x="905510" y="2178050"/>
                  <a:pt x="913130" y="2176780"/>
                </a:cubicBezTo>
                <a:cubicBezTo>
                  <a:pt x="919480" y="2175510"/>
                  <a:pt x="924560" y="2176780"/>
                  <a:pt x="930910" y="2175510"/>
                </a:cubicBezTo>
                <a:cubicBezTo>
                  <a:pt x="932180" y="2175510"/>
                  <a:pt x="933450" y="2175510"/>
                  <a:pt x="934720" y="2174240"/>
                </a:cubicBezTo>
                <a:cubicBezTo>
                  <a:pt x="938530" y="2171700"/>
                  <a:pt x="944880" y="2174240"/>
                  <a:pt x="946150" y="2169160"/>
                </a:cubicBezTo>
                <a:lnTo>
                  <a:pt x="947420" y="2169160"/>
                </a:lnTo>
                <a:cubicBezTo>
                  <a:pt x="949960" y="2169160"/>
                  <a:pt x="953770" y="2169160"/>
                  <a:pt x="956310" y="2166620"/>
                </a:cubicBezTo>
                <a:cubicBezTo>
                  <a:pt x="961390" y="2162810"/>
                  <a:pt x="965200" y="2164080"/>
                  <a:pt x="970280" y="2165350"/>
                </a:cubicBezTo>
                <a:cubicBezTo>
                  <a:pt x="976630" y="2166620"/>
                  <a:pt x="982980" y="2167890"/>
                  <a:pt x="988060" y="2166620"/>
                </a:cubicBezTo>
                <a:cubicBezTo>
                  <a:pt x="994410" y="2165350"/>
                  <a:pt x="1002030" y="2162810"/>
                  <a:pt x="1008380" y="2161540"/>
                </a:cubicBezTo>
                <a:cubicBezTo>
                  <a:pt x="1009650" y="2161540"/>
                  <a:pt x="1010920" y="2160270"/>
                  <a:pt x="1012190" y="2159000"/>
                </a:cubicBezTo>
                <a:cubicBezTo>
                  <a:pt x="1016000" y="2156460"/>
                  <a:pt x="1018540" y="2152650"/>
                  <a:pt x="1022350" y="2150110"/>
                </a:cubicBezTo>
                <a:cubicBezTo>
                  <a:pt x="1022350" y="2150110"/>
                  <a:pt x="1023620" y="2148840"/>
                  <a:pt x="1024890" y="2148840"/>
                </a:cubicBezTo>
                <a:cubicBezTo>
                  <a:pt x="1031240" y="2151380"/>
                  <a:pt x="1033780" y="2145030"/>
                  <a:pt x="1037590" y="2142490"/>
                </a:cubicBezTo>
                <a:cubicBezTo>
                  <a:pt x="1042670" y="2139950"/>
                  <a:pt x="1045210" y="2132330"/>
                  <a:pt x="1052830" y="2133600"/>
                </a:cubicBezTo>
                <a:lnTo>
                  <a:pt x="1054100" y="2133600"/>
                </a:lnTo>
                <a:cubicBezTo>
                  <a:pt x="1059180" y="2131060"/>
                  <a:pt x="1064260" y="2127250"/>
                  <a:pt x="1068070" y="2124710"/>
                </a:cubicBezTo>
                <a:cubicBezTo>
                  <a:pt x="1069340" y="2123440"/>
                  <a:pt x="1070610" y="2122170"/>
                  <a:pt x="1070610" y="2120900"/>
                </a:cubicBezTo>
                <a:cubicBezTo>
                  <a:pt x="1071880" y="2119630"/>
                  <a:pt x="1073150" y="2117090"/>
                  <a:pt x="1075690" y="2115820"/>
                </a:cubicBezTo>
                <a:cubicBezTo>
                  <a:pt x="1084580" y="2109470"/>
                  <a:pt x="1093470" y="2104390"/>
                  <a:pt x="1102360" y="2098040"/>
                </a:cubicBezTo>
                <a:cubicBezTo>
                  <a:pt x="1106170" y="2095500"/>
                  <a:pt x="1112520" y="2092960"/>
                  <a:pt x="1112520" y="2085340"/>
                </a:cubicBezTo>
                <a:cubicBezTo>
                  <a:pt x="1112520" y="2077720"/>
                  <a:pt x="1120140" y="2075180"/>
                  <a:pt x="1125220" y="2072640"/>
                </a:cubicBezTo>
                <a:cubicBezTo>
                  <a:pt x="1129030" y="2070100"/>
                  <a:pt x="1134110" y="2070100"/>
                  <a:pt x="1139190" y="2068830"/>
                </a:cubicBezTo>
                <a:cubicBezTo>
                  <a:pt x="1141730" y="2068830"/>
                  <a:pt x="1143000" y="2067560"/>
                  <a:pt x="1145540" y="2067560"/>
                </a:cubicBezTo>
                <a:cubicBezTo>
                  <a:pt x="1148080" y="2067560"/>
                  <a:pt x="1150620" y="2067560"/>
                  <a:pt x="1151890" y="2065020"/>
                </a:cubicBezTo>
                <a:cubicBezTo>
                  <a:pt x="1153160" y="2063750"/>
                  <a:pt x="1154430" y="2063750"/>
                  <a:pt x="1155700" y="2062480"/>
                </a:cubicBezTo>
                <a:cubicBezTo>
                  <a:pt x="1158240" y="2061210"/>
                  <a:pt x="1160780" y="2059940"/>
                  <a:pt x="1162050" y="2058670"/>
                </a:cubicBezTo>
                <a:lnTo>
                  <a:pt x="1169670" y="2058670"/>
                </a:lnTo>
                <a:cubicBezTo>
                  <a:pt x="1174750" y="2061210"/>
                  <a:pt x="1178560" y="2063750"/>
                  <a:pt x="1182370" y="2065020"/>
                </a:cubicBezTo>
                <a:cubicBezTo>
                  <a:pt x="1182370" y="2065020"/>
                  <a:pt x="1183640" y="2063750"/>
                  <a:pt x="1184910" y="2063750"/>
                </a:cubicBezTo>
                <a:cubicBezTo>
                  <a:pt x="1182370" y="2062480"/>
                  <a:pt x="1181100" y="2061210"/>
                  <a:pt x="1178560" y="2059940"/>
                </a:cubicBezTo>
                <a:cubicBezTo>
                  <a:pt x="1178560" y="2057400"/>
                  <a:pt x="1178560" y="2056130"/>
                  <a:pt x="1179830" y="2053590"/>
                </a:cubicBezTo>
                <a:cubicBezTo>
                  <a:pt x="1182370" y="2054860"/>
                  <a:pt x="1186180" y="2056130"/>
                  <a:pt x="1184910" y="2051050"/>
                </a:cubicBezTo>
                <a:lnTo>
                  <a:pt x="1186180" y="2049780"/>
                </a:lnTo>
                <a:cubicBezTo>
                  <a:pt x="1188720" y="2047240"/>
                  <a:pt x="1191260" y="2044700"/>
                  <a:pt x="1195070" y="2045970"/>
                </a:cubicBezTo>
                <a:cubicBezTo>
                  <a:pt x="1195070" y="2045970"/>
                  <a:pt x="1196340" y="2044700"/>
                  <a:pt x="1197610" y="2044700"/>
                </a:cubicBezTo>
                <a:lnTo>
                  <a:pt x="1205230" y="2048510"/>
                </a:lnTo>
                <a:cubicBezTo>
                  <a:pt x="1205230" y="2047240"/>
                  <a:pt x="1205230" y="2045970"/>
                  <a:pt x="1203960" y="2045970"/>
                </a:cubicBezTo>
                <a:lnTo>
                  <a:pt x="1205230" y="2045970"/>
                </a:lnTo>
                <a:cubicBezTo>
                  <a:pt x="1206500" y="2047240"/>
                  <a:pt x="1207770" y="2047240"/>
                  <a:pt x="1210310" y="2048510"/>
                </a:cubicBezTo>
                <a:cubicBezTo>
                  <a:pt x="1210310" y="2045970"/>
                  <a:pt x="1216660" y="2042160"/>
                  <a:pt x="1217930" y="2043430"/>
                </a:cubicBezTo>
                <a:lnTo>
                  <a:pt x="1219200" y="2043430"/>
                </a:lnTo>
                <a:cubicBezTo>
                  <a:pt x="1220470" y="2047240"/>
                  <a:pt x="1223010" y="2049780"/>
                  <a:pt x="1224280" y="2053590"/>
                </a:cubicBezTo>
                <a:cubicBezTo>
                  <a:pt x="1226820" y="2052320"/>
                  <a:pt x="1229360" y="2049780"/>
                  <a:pt x="1231900" y="2048510"/>
                </a:cubicBezTo>
                <a:cubicBezTo>
                  <a:pt x="1233170" y="2051050"/>
                  <a:pt x="1233170" y="2053590"/>
                  <a:pt x="1234440" y="2057400"/>
                </a:cubicBezTo>
                <a:cubicBezTo>
                  <a:pt x="1236980" y="2054860"/>
                  <a:pt x="1238250" y="2053590"/>
                  <a:pt x="1238250" y="2052320"/>
                </a:cubicBezTo>
                <a:cubicBezTo>
                  <a:pt x="1242060" y="2053590"/>
                  <a:pt x="1245870" y="2053590"/>
                  <a:pt x="1248410" y="2054860"/>
                </a:cubicBezTo>
                <a:cubicBezTo>
                  <a:pt x="1252220" y="2057400"/>
                  <a:pt x="1256030" y="2057400"/>
                  <a:pt x="1259840" y="2056130"/>
                </a:cubicBezTo>
                <a:cubicBezTo>
                  <a:pt x="1262380" y="2054860"/>
                  <a:pt x="1263650" y="2053590"/>
                  <a:pt x="1266190" y="2052320"/>
                </a:cubicBezTo>
                <a:cubicBezTo>
                  <a:pt x="1267460" y="2054860"/>
                  <a:pt x="1268730" y="2056130"/>
                  <a:pt x="1271270" y="2057400"/>
                </a:cubicBezTo>
                <a:cubicBezTo>
                  <a:pt x="1270000" y="2057400"/>
                  <a:pt x="1268730" y="2058670"/>
                  <a:pt x="1267460" y="2058670"/>
                </a:cubicBezTo>
                <a:cubicBezTo>
                  <a:pt x="1264920" y="2059940"/>
                  <a:pt x="1263650" y="2061210"/>
                  <a:pt x="1262380" y="2063750"/>
                </a:cubicBezTo>
                <a:cubicBezTo>
                  <a:pt x="1261110" y="2066290"/>
                  <a:pt x="1261110" y="2068830"/>
                  <a:pt x="1258570" y="2070100"/>
                </a:cubicBezTo>
                <a:cubicBezTo>
                  <a:pt x="1256030" y="2071370"/>
                  <a:pt x="1256030" y="2068830"/>
                  <a:pt x="1253490" y="2068830"/>
                </a:cubicBezTo>
                <a:cubicBezTo>
                  <a:pt x="1256030" y="2067560"/>
                  <a:pt x="1257300" y="2067560"/>
                  <a:pt x="1258570" y="2067560"/>
                </a:cubicBezTo>
                <a:lnTo>
                  <a:pt x="1258570" y="2065020"/>
                </a:lnTo>
                <a:cubicBezTo>
                  <a:pt x="1250950" y="2067560"/>
                  <a:pt x="1243330" y="2063750"/>
                  <a:pt x="1234440" y="2065020"/>
                </a:cubicBezTo>
                <a:cubicBezTo>
                  <a:pt x="1239520" y="2067560"/>
                  <a:pt x="1244600" y="2068830"/>
                  <a:pt x="1249680" y="2070100"/>
                </a:cubicBezTo>
                <a:lnTo>
                  <a:pt x="1247140" y="2072640"/>
                </a:lnTo>
                <a:cubicBezTo>
                  <a:pt x="1249680" y="2073910"/>
                  <a:pt x="1252220" y="2073910"/>
                  <a:pt x="1254760" y="2073910"/>
                </a:cubicBezTo>
                <a:lnTo>
                  <a:pt x="1254760" y="2075180"/>
                </a:lnTo>
                <a:cubicBezTo>
                  <a:pt x="1252220" y="2075180"/>
                  <a:pt x="1250950" y="2076450"/>
                  <a:pt x="1248410" y="2076450"/>
                </a:cubicBezTo>
                <a:lnTo>
                  <a:pt x="1248410" y="2077720"/>
                </a:lnTo>
                <a:lnTo>
                  <a:pt x="1259840" y="2077720"/>
                </a:lnTo>
                <a:cubicBezTo>
                  <a:pt x="1262380" y="2071370"/>
                  <a:pt x="1270000" y="2073910"/>
                  <a:pt x="1273810" y="2070100"/>
                </a:cubicBezTo>
                <a:lnTo>
                  <a:pt x="1276350" y="2070100"/>
                </a:lnTo>
                <a:lnTo>
                  <a:pt x="1272540" y="2073910"/>
                </a:lnTo>
                <a:cubicBezTo>
                  <a:pt x="1273810" y="2075180"/>
                  <a:pt x="1275080" y="2075180"/>
                  <a:pt x="1276350" y="2076450"/>
                </a:cubicBezTo>
                <a:cubicBezTo>
                  <a:pt x="1277620" y="2077720"/>
                  <a:pt x="1278890" y="2077720"/>
                  <a:pt x="1280160" y="2078990"/>
                </a:cubicBezTo>
                <a:cubicBezTo>
                  <a:pt x="1282700" y="2077720"/>
                  <a:pt x="1283970" y="2077720"/>
                  <a:pt x="1286510" y="2076450"/>
                </a:cubicBezTo>
                <a:cubicBezTo>
                  <a:pt x="1285240" y="2078990"/>
                  <a:pt x="1285240" y="2080260"/>
                  <a:pt x="1285240" y="2081530"/>
                </a:cubicBezTo>
                <a:lnTo>
                  <a:pt x="1291590" y="2081530"/>
                </a:lnTo>
                <a:lnTo>
                  <a:pt x="1291590" y="2077720"/>
                </a:lnTo>
                <a:cubicBezTo>
                  <a:pt x="1291590" y="2073910"/>
                  <a:pt x="1294130" y="2073910"/>
                  <a:pt x="1296670" y="2075180"/>
                </a:cubicBezTo>
                <a:cubicBezTo>
                  <a:pt x="1300480" y="2077720"/>
                  <a:pt x="1303020" y="2076450"/>
                  <a:pt x="1306830" y="2075180"/>
                </a:cubicBezTo>
                <a:cubicBezTo>
                  <a:pt x="1310640" y="2075180"/>
                  <a:pt x="1313180" y="2072640"/>
                  <a:pt x="1314450" y="2068830"/>
                </a:cubicBezTo>
                <a:lnTo>
                  <a:pt x="1309370" y="2068830"/>
                </a:lnTo>
                <a:cubicBezTo>
                  <a:pt x="1309370" y="2067560"/>
                  <a:pt x="1310640" y="2066290"/>
                  <a:pt x="1310640" y="2065020"/>
                </a:cubicBezTo>
                <a:lnTo>
                  <a:pt x="1310640" y="2059940"/>
                </a:lnTo>
                <a:lnTo>
                  <a:pt x="1311910" y="2059940"/>
                </a:lnTo>
                <a:cubicBezTo>
                  <a:pt x="1311910" y="2062480"/>
                  <a:pt x="1313180" y="2063750"/>
                  <a:pt x="1313180" y="2066290"/>
                </a:cubicBezTo>
                <a:cubicBezTo>
                  <a:pt x="1315720" y="2065020"/>
                  <a:pt x="1319530" y="2065020"/>
                  <a:pt x="1323340" y="2063750"/>
                </a:cubicBezTo>
                <a:lnTo>
                  <a:pt x="1323340" y="2067560"/>
                </a:lnTo>
                <a:cubicBezTo>
                  <a:pt x="1327150" y="2068830"/>
                  <a:pt x="1330960" y="2071370"/>
                  <a:pt x="1333500" y="2076450"/>
                </a:cubicBezTo>
                <a:cubicBezTo>
                  <a:pt x="1333500" y="2076450"/>
                  <a:pt x="1334770" y="2077720"/>
                  <a:pt x="1334770" y="2076450"/>
                </a:cubicBezTo>
                <a:lnTo>
                  <a:pt x="1346200" y="2072640"/>
                </a:lnTo>
                <a:cubicBezTo>
                  <a:pt x="1351280" y="2071370"/>
                  <a:pt x="1355090" y="2070100"/>
                  <a:pt x="1360170" y="2068830"/>
                </a:cubicBezTo>
                <a:cubicBezTo>
                  <a:pt x="1362710" y="2068830"/>
                  <a:pt x="1363980" y="2071370"/>
                  <a:pt x="1367790" y="2073910"/>
                </a:cubicBezTo>
                <a:cubicBezTo>
                  <a:pt x="1371600" y="2073910"/>
                  <a:pt x="1384300" y="2076450"/>
                  <a:pt x="1389380" y="2080260"/>
                </a:cubicBezTo>
                <a:cubicBezTo>
                  <a:pt x="1390650" y="2081530"/>
                  <a:pt x="1393190" y="2080260"/>
                  <a:pt x="1394460" y="2080260"/>
                </a:cubicBezTo>
                <a:cubicBezTo>
                  <a:pt x="1398270" y="2078990"/>
                  <a:pt x="1402080" y="2078990"/>
                  <a:pt x="1405890" y="2077720"/>
                </a:cubicBezTo>
                <a:lnTo>
                  <a:pt x="1407160" y="2078990"/>
                </a:lnTo>
                <a:cubicBezTo>
                  <a:pt x="1408430" y="2081530"/>
                  <a:pt x="1408430" y="2084070"/>
                  <a:pt x="1408430" y="2086610"/>
                </a:cubicBezTo>
                <a:cubicBezTo>
                  <a:pt x="1412240" y="2090420"/>
                  <a:pt x="1416050" y="2094230"/>
                  <a:pt x="1421130" y="2087880"/>
                </a:cubicBezTo>
                <a:cubicBezTo>
                  <a:pt x="1421130" y="2089150"/>
                  <a:pt x="1419860" y="2090420"/>
                  <a:pt x="1419860" y="2091690"/>
                </a:cubicBezTo>
                <a:cubicBezTo>
                  <a:pt x="1421130" y="2091690"/>
                  <a:pt x="1421130" y="2092960"/>
                  <a:pt x="1422400" y="2092960"/>
                </a:cubicBezTo>
                <a:cubicBezTo>
                  <a:pt x="1424940" y="2094230"/>
                  <a:pt x="1432560" y="2095500"/>
                  <a:pt x="1433830" y="2092960"/>
                </a:cubicBezTo>
                <a:cubicBezTo>
                  <a:pt x="1435100" y="2089150"/>
                  <a:pt x="1437640" y="2090420"/>
                  <a:pt x="1438910" y="2090420"/>
                </a:cubicBezTo>
                <a:cubicBezTo>
                  <a:pt x="1440180" y="2091690"/>
                  <a:pt x="1440180" y="2094230"/>
                  <a:pt x="1441450" y="2096770"/>
                </a:cubicBezTo>
                <a:lnTo>
                  <a:pt x="1441450" y="2087880"/>
                </a:lnTo>
                <a:cubicBezTo>
                  <a:pt x="1443990" y="2090420"/>
                  <a:pt x="1445260" y="2091690"/>
                  <a:pt x="1446530" y="2094230"/>
                </a:cubicBezTo>
                <a:cubicBezTo>
                  <a:pt x="1447800" y="2095500"/>
                  <a:pt x="1447800" y="2096770"/>
                  <a:pt x="1447800" y="2098040"/>
                </a:cubicBezTo>
                <a:cubicBezTo>
                  <a:pt x="1446530" y="2098040"/>
                  <a:pt x="1445260" y="2098040"/>
                  <a:pt x="1443990" y="2099310"/>
                </a:cubicBezTo>
                <a:lnTo>
                  <a:pt x="1440180" y="2099310"/>
                </a:lnTo>
                <a:cubicBezTo>
                  <a:pt x="1443990" y="2101850"/>
                  <a:pt x="1442720" y="2108200"/>
                  <a:pt x="1447800" y="2105660"/>
                </a:cubicBezTo>
                <a:cubicBezTo>
                  <a:pt x="1449070" y="2104390"/>
                  <a:pt x="1450340" y="2101850"/>
                  <a:pt x="1451610" y="2100580"/>
                </a:cubicBezTo>
                <a:cubicBezTo>
                  <a:pt x="1451610" y="2101850"/>
                  <a:pt x="1452880" y="2104390"/>
                  <a:pt x="1452880" y="2105660"/>
                </a:cubicBezTo>
                <a:cubicBezTo>
                  <a:pt x="1454150" y="2105660"/>
                  <a:pt x="1455420" y="2105660"/>
                  <a:pt x="1456690" y="2106930"/>
                </a:cubicBezTo>
                <a:cubicBezTo>
                  <a:pt x="1459230" y="2110740"/>
                  <a:pt x="1463040" y="2109470"/>
                  <a:pt x="1466850" y="2110740"/>
                </a:cubicBezTo>
                <a:cubicBezTo>
                  <a:pt x="1469390" y="2110740"/>
                  <a:pt x="1470660" y="2113280"/>
                  <a:pt x="1471930" y="2114550"/>
                </a:cubicBezTo>
                <a:cubicBezTo>
                  <a:pt x="1473200" y="2117090"/>
                  <a:pt x="1474470" y="2119630"/>
                  <a:pt x="1478280" y="2119630"/>
                </a:cubicBezTo>
                <a:cubicBezTo>
                  <a:pt x="1480820" y="2119630"/>
                  <a:pt x="1483360" y="2122170"/>
                  <a:pt x="1485900" y="2124710"/>
                </a:cubicBezTo>
                <a:cubicBezTo>
                  <a:pt x="1489710" y="2127250"/>
                  <a:pt x="1493520" y="2132330"/>
                  <a:pt x="1497330" y="2134870"/>
                </a:cubicBezTo>
                <a:cubicBezTo>
                  <a:pt x="1503680" y="2138680"/>
                  <a:pt x="1510030" y="2143760"/>
                  <a:pt x="1517650" y="2142490"/>
                </a:cubicBezTo>
                <a:cubicBezTo>
                  <a:pt x="1521460" y="2142490"/>
                  <a:pt x="1525270" y="2145030"/>
                  <a:pt x="1529080" y="2145030"/>
                </a:cubicBezTo>
                <a:cubicBezTo>
                  <a:pt x="1532890" y="2145030"/>
                  <a:pt x="1537970" y="2145030"/>
                  <a:pt x="1543050" y="2143760"/>
                </a:cubicBezTo>
                <a:cubicBezTo>
                  <a:pt x="1543050" y="2147570"/>
                  <a:pt x="1543050" y="2148840"/>
                  <a:pt x="1546860" y="2148840"/>
                </a:cubicBezTo>
                <a:cubicBezTo>
                  <a:pt x="1549400" y="2148840"/>
                  <a:pt x="1551940" y="2148840"/>
                  <a:pt x="1554480" y="2150110"/>
                </a:cubicBezTo>
                <a:cubicBezTo>
                  <a:pt x="1562100" y="2150110"/>
                  <a:pt x="1568450" y="2153920"/>
                  <a:pt x="1576070" y="2152650"/>
                </a:cubicBezTo>
                <a:cubicBezTo>
                  <a:pt x="1578610" y="2152650"/>
                  <a:pt x="1581150" y="2153920"/>
                  <a:pt x="1583690" y="2155190"/>
                </a:cubicBezTo>
                <a:cubicBezTo>
                  <a:pt x="1591310" y="2157730"/>
                  <a:pt x="1596390" y="2164080"/>
                  <a:pt x="1605280" y="2162810"/>
                </a:cubicBezTo>
                <a:cubicBezTo>
                  <a:pt x="1606550" y="2162810"/>
                  <a:pt x="1609090" y="2162810"/>
                  <a:pt x="1610360" y="2164080"/>
                </a:cubicBezTo>
                <a:cubicBezTo>
                  <a:pt x="1612900" y="2166620"/>
                  <a:pt x="1614170" y="2165350"/>
                  <a:pt x="1615440" y="2164080"/>
                </a:cubicBezTo>
                <a:cubicBezTo>
                  <a:pt x="1617980" y="2162810"/>
                  <a:pt x="1620520" y="2161540"/>
                  <a:pt x="1621790" y="2162810"/>
                </a:cubicBezTo>
                <a:cubicBezTo>
                  <a:pt x="1626870" y="2164080"/>
                  <a:pt x="1633220" y="2165350"/>
                  <a:pt x="1638300" y="2166620"/>
                </a:cubicBezTo>
                <a:lnTo>
                  <a:pt x="1643380" y="2166620"/>
                </a:lnTo>
                <a:cubicBezTo>
                  <a:pt x="1647190" y="2165350"/>
                  <a:pt x="1652270" y="2164080"/>
                  <a:pt x="1656080" y="2164080"/>
                </a:cubicBezTo>
                <a:cubicBezTo>
                  <a:pt x="1662430" y="2162810"/>
                  <a:pt x="1668780" y="2162810"/>
                  <a:pt x="1675130" y="2162810"/>
                </a:cubicBezTo>
                <a:lnTo>
                  <a:pt x="1677670" y="2162810"/>
                </a:lnTo>
                <a:cubicBezTo>
                  <a:pt x="1686560" y="2160270"/>
                  <a:pt x="1696720" y="2157730"/>
                  <a:pt x="1705610" y="2155190"/>
                </a:cubicBezTo>
                <a:cubicBezTo>
                  <a:pt x="1711960" y="2153920"/>
                  <a:pt x="1718310" y="2152650"/>
                  <a:pt x="1725930" y="2151380"/>
                </a:cubicBezTo>
                <a:cubicBezTo>
                  <a:pt x="1733550" y="2150110"/>
                  <a:pt x="1739900" y="2147570"/>
                  <a:pt x="1747520" y="2146300"/>
                </a:cubicBezTo>
                <a:cubicBezTo>
                  <a:pt x="1750060" y="2146300"/>
                  <a:pt x="1752600" y="2146300"/>
                  <a:pt x="1756410" y="2145030"/>
                </a:cubicBezTo>
                <a:cubicBezTo>
                  <a:pt x="1766570" y="2143760"/>
                  <a:pt x="1776730" y="2139950"/>
                  <a:pt x="1786890" y="2145030"/>
                </a:cubicBezTo>
                <a:lnTo>
                  <a:pt x="1802130" y="2148840"/>
                </a:lnTo>
                <a:cubicBezTo>
                  <a:pt x="1808480" y="2150110"/>
                  <a:pt x="1813560" y="2153920"/>
                  <a:pt x="1819910" y="2153920"/>
                </a:cubicBezTo>
                <a:cubicBezTo>
                  <a:pt x="1821180" y="2153920"/>
                  <a:pt x="1823720" y="2155190"/>
                  <a:pt x="1824990" y="2155190"/>
                </a:cubicBezTo>
                <a:cubicBezTo>
                  <a:pt x="1832610" y="2157730"/>
                  <a:pt x="1838960" y="2164080"/>
                  <a:pt x="1847850" y="2161540"/>
                </a:cubicBezTo>
                <a:cubicBezTo>
                  <a:pt x="1851660" y="2160270"/>
                  <a:pt x="1858010" y="2162810"/>
                  <a:pt x="1861820" y="2164080"/>
                </a:cubicBezTo>
                <a:cubicBezTo>
                  <a:pt x="1865630" y="2165350"/>
                  <a:pt x="1869440" y="2165350"/>
                  <a:pt x="1873250" y="2166620"/>
                </a:cubicBezTo>
                <a:lnTo>
                  <a:pt x="1873250" y="2169160"/>
                </a:lnTo>
                <a:cubicBezTo>
                  <a:pt x="1880870" y="2169160"/>
                  <a:pt x="1888490" y="2170430"/>
                  <a:pt x="1896110" y="2166620"/>
                </a:cubicBezTo>
                <a:cubicBezTo>
                  <a:pt x="1898650" y="2165350"/>
                  <a:pt x="1899920" y="2164080"/>
                  <a:pt x="1902460" y="2164080"/>
                </a:cubicBezTo>
                <a:cubicBezTo>
                  <a:pt x="1907540" y="2162810"/>
                  <a:pt x="1913890" y="2162810"/>
                  <a:pt x="1918970" y="2165350"/>
                </a:cubicBezTo>
                <a:cubicBezTo>
                  <a:pt x="1922780" y="2166620"/>
                  <a:pt x="1929130" y="2165350"/>
                  <a:pt x="1932940" y="2162810"/>
                </a:cubicBezTo>
                <a:cubicBezTo>
                  <a:pt x="1938020" y="2160270"/>
                  <a:pt x="1944370" y="2161540"/>
                  <a:pt x="1949450" y="2161540"/>
                </a:cubicBezTo>
                <a:cubicBezTo>
                  <a:pt x="1954530" y="2161540"/>
                  <a:pt x="1958340" y="2162810"/>
                  <a:pt x="1963420" y="2161540"/>
                </a:cubicBezTo>
                <a:cubicBezTo>
                  <a:pt x="1974850" y="2160270"/>
                  <a:pt x="1985010" y="2156460"/>
                  <a:pt x="1997710" y="2157730"/>
                </a:cubicBezTo>
                <a:cubicBezTo>
                  <a:pt x="2002790" y="2157730"/>
                  <a:pt x="2007870" y="2159000"/>
                  <a:pt x="2012950" y="2157730"/>
                </a:cubicBezTo>
                <a:cubicBezTo>
                  <a:pt x="2023110" y="2156460"/>
                  <a:pt x="2030730" y="2160270"/>
                  <a:pt x="2038350" y="2165350"/>
                </a:cubicBezTo>
                <a:cubicBezTo>
                  <a:pt x="2044700" y="2170430"/>
                  <a:pt x="2052320" y="2174240"/>
                  <a:pt x="2059940" y="2178050"/>
                </a:cubicBezTo>
                <a:cubicBezTo>
                  <a:pt x="2065020" y="2180590"/>
                  <a:pt x="2072640" y="2175510"/>
                  <a:pt x="2072640" y="2169160"/>
                </a:cubicBezTo>
                <a:lnTo>
                  <a:pt x="2072640" y="2157730"/>
                </a:lnTo>
                <a:cubicBezTo>
                  <a:pt x="2072640" y="2124710"/>
                  <a:pt x="2072640" y="2092960"/>
                  <a:pt x="2073910" y="2059940"/>
                </a:cubicBezTo>
                <a:cubicBezTo>
                  <a:pt x="2073910" y="2037080"/>
                  <a:pt x="2075180" y="2014220"/>
                  <a:pt x="2075180" y="1990090"/>
                </a:cubicBezTo>
                <a:cubicBezTo>
                  <a:pt x="2075180" y="1964690"/>
                  <a:pt x="2073910" y="447040"/>
                  <a:pt x="2073910" y="421640"/>
                </a:cubicBezTo>
                <a:cubicBezTo>
                  <a:pt x="2081530" y="410210"/>
                  <a:pt x="2078990" y="401320"/>
                  <a:pt x="2085340" y="394970"/>
                </a:cubicBezTo>
                <a:close/>
                <a:moveTo>
                  <a:pt x="1263650" y="2052320"/>
                </a:moveTo>
                <a:cubicBezTo>
                  <a:pt x="1266190" y="2045970"/>
                  <a:pt x="1271270" y="2047240"/>
                  <a:pt x="1275080" y="2048510"/>
                </a:cubicBezTo>
                <a:cubicBezTo>
                  <a:pt x="1272540" y="2053590"/>
                  <a:pt x="1267460" y="2051050"/>
                  <a:pt x="1263650" y="2052320"/>
                </a:cubicBezTo>
                <a:close/>
                <a:moveTo>
                  <a:pt x="1275080" y="2058670"/>
                </a:moveTo>
                <a:cubicBezTo>
                  <a:pt x="1276350" y="2056130"/>
                  <a:pt x="1276350" y="2052320"/>
                  <a:pt x="1280160" y="2052320"/>
                </a:cubicBezTo>
                <a:cubicBezTo>
                  <a:pt x="1281430" y="2052320"/>
                  <a:pt x="1283970" y="2053590"/>
                  <a:pt x="1285240" y="2053590"/>
                </a:cubicBezTo>
                <a:cubicBezTo>
                  <a:pt x="1283970" y="2056130"/>
                  <a:pt x="1282700" y="2057400"/>
                  <a:pt x="1281430" y="2059940"/>
                </a:cubicBezTo>
                <a:cubicBezTo>
                  <a:pt x="1280160" y="2059940"/>
                  <a:pt x="1277620" y="2059940"/>
                  <a:pt x="1275080" y="2058670"/>
                </a:cubicBezTo>
                <a:close/>
                <a:moveTo>
                  <a:pt x="1280160" y="2071370"/>
                </a:moveTo>
                <a:cubicBezTo>
                  <a:pt x="1282700" y="2070100"/>
                  <a:pt x="1283970" y="2067560"/>
                  <a:pt x="1286510" y="2066290"/>
                </a:cubicBezTo>
                <a:cubicBezTo>
                  <a:pt x="1287780" y="2066290"/>
                  <a:pt x="1289050" y="2067560"/>
                  <a:pt x="1290320" y="2067560"/>
                </a:cubicBezTo>
                <a:cubicBezTo>
                  <a:pt x="1290320" y="2072640"/>
                  <a:pt x="1285240" y="2073910"/>
                  <a:pt x="1280160" y="2071370"/>
                </a:cubicBezTo>
                <a:close/>
                <a:moveTo>
                  <a:pt x="1285240" y="2030730"/>
                </a:moveTo>
                <a:cubicBezTo>
                  <a:pt x="1286510" y="2032000"/>
                  <a:pt x="1286510" y="2033270"/>
                  <a:pt x="1289050" y="2034540"/>
                </a:cubicBezTo>
                <a:lnTo>
                  <a:pt x="1277620" y="2034540"/>
                </a:lnTo>
                <a:cubicBezTo>
                  <a:pt x="1277620" y="2033270"/>
                  <a:pt x="1277620" y="2032000"/>
                  <a:pt x="1278890" y="2030730"/>
                </a:cubicBezTo>
                <a:cubicBezTo>
                  <a:pt x="1283970" y="2030730"/>
                  <a:pt x="1285240" y="2030730"/>
                  <a:pt x="1285240" y="2025650"/>
                </a:cubicBezTo>
                <a:cubicBezTo>
                  <a:pt x="1289050" y="2026920"/>
                  <a:pt x="1294130" y="2023110"/>
                  <a:pt x="1295400" y="2029460"/>
                </a:cubicBezTo>
                <a:cubicBezTo>
                  <a:pt x="1291590" y="2030730"/>
                  <a:pt x="1289050" y="2030730"/>
                  <a:pt x="1285240" y="2030730"/>
                </a:cubicBezTo>
                <a:close/>
              </a:path>
            </a:pathLst>
          </a:custGeom>
          <a:blipFill rotWithShape="1">
            <a:blip r:embed="rId5">
              <a:alphaModFix/>
            </a:blip>
            <a:stretch>
              <a:fillRect b="0" l="-28297" r="-3000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500"/>
                                        <p:tgtEl>
                                          <p:spTgt spid="9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5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500"/>
                                        <p:tgtEl>
                                          <p:spTgt spid="9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
          <p:cNvSpPr/>
          <p:nvPr/>
        </p:nvSpPr>
        <p:spPr>
          <a:xfrm>
            <a:off x="7620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sp>
      <p:cxnSp>
        <p:nvCxnSpPr>
          <p:cNvPr id="113" name="Google Shape;113;p3"/>
          <p:cNvCxnSpPr/>
          <p:nvPr/>
        </p:nvCxnSpPr>
        <p:spPr>
          <a:xfrm flipH="1" rot="10800000">
            <a:off x="6918643" y="1063069"/>
            <a:ext cx="10007215" cy="23371"/>
          </a:xfrm>
          <a:prstGeom prst="straightConnector1">
            <a:avLst/>
          </a:prstGeom>
          <a:noFill/>
          <a:ln cap="flat" cmpd="sng" w="38100">
            <a:solidFill>
              <a:srgbClr val="004AAD"/>
            </a:solidFill>
            <a:prstDash val="solid"/>
            <a:round/>
            <a:headEnd len="sm" w="sm" type="none"/>
            <a:tailEnd len="sm" w="sm" type="none"/>
          </a:ln>
        </p:spPr>
      </p:cxnSp>
      <p:cxnSp>
        <p:nvCxnSpPr>
          <p:cNvPr id="114" name="Google Shape;114;p3"/>
          <p:cNvCxnSpPr/>
          <p:nvPr/>
        </p:nvCxnSpPr>
        <p:spPr>
          <a:xfrm flipH="1" rot="10800000">
            <a:off x="6918643" y="9241308"/>
            <a:ext cx="10039526" cy="32311"/>
          </a:xfrm>
          <a:prstGeom prst="straightConnector1">
            <a:avLst/>
          </a:prstGeom>
          <a:noFill/>
          <a:ln cap="flat" cmpd="sng" w="38100">
            <a:solidFill>
              <a:srgbClr val="004AAD"/>
            </a:solidFill>
            <a:prstDash val="solid"/>
            <a:round/>
            <a:headEnd len="sm" w="sm" type="none"/>
            <a:tailEnd len="sm" w="sm" type="none"/>
          </a:ln>
        </p:spPr>
      </p:cxnSp>
      <p:cxnSp>
        <p:nvCxnSpPr>
          <p:cNvPr id="115" name="Google Shape;115;p3"/>
          <p:cNvCxnSpPr/>
          <p:nvPr/>
        </p:nvCxnSpPr>
        <p:spPr>
          <a:xfrm>
            <a:off x="6918643" y="7230013"/>
            <a:ext cx="10039526" cy="32311"/>
          </a:xfrm>
          <a:prstGeom prst="straightConnector1">
            <a:avLst/>
          </a:prstGeom>
          <a:noFill/>
          <a:ln cap="flat" cmpd="sng" w="38100">
            <a:solidFill>
              <a:srgbClr val="004AAD"/>
            </a:solidFill>
            <a:prstDash val="solid"/>
            <a:round/>
            <a:headEnd len="sm" w="sm" type="none"/>
            <a:tailEnd len="sm" w="sm" type="none"/>
          </a:ln>
        </p:spPr>
      </p:cxnSp>
      <p:cxnSp>
        <p:nvCxnSpPr>
          <p:cNvPr id="116" name="Google Shape;116;p3"/>
          <p:cNvCxnSpPr/>
          <p:nvPr/>
        </p:nvCxnSpPr>
        <p:spPr>
          <a:xfrm flipH="1" rot="10800000">
            <a:off x="6918643" y="5094486"/>
            <a:ext cx="10039526" cy="32311"/>
          </a:xfrm>
          <a:prstGeom prst="straightConnector1">
            <a:avLst/>
          </a:prstGeom>
          <a:noFill/>
          <a:ln cap="flat" cmpd="sng" w="38100">
            <a:solidFill>
              <a:srgbClr val="004AAD"/>
            </a:solidFill>
            <a:prstDash val="solid"/>
            <a:round/>
            <a:headEnd len="sm" w="sm" type="none"/>
            <a:tailEnd len="sm" w="sm" type="none"/>
          </a:ln>
        </p:spPr>
      </p:cxnSp>
      <p:cxnSp>
        <p:nvCxnSpPr>
          <p:cNvPr id="117" name="Google Shape;117;p3"/>
          <p:cNvCxnSpPr/>
          <p:nvPr/>
        </p:nvCxnSpPr>
        <p:spPr>
          <a:xfrm>
            <a:off x="6886331" y="2867005"/>
            <a:ext cx="10071837" cy="23371"/>
          </a:xfrm>
          <a:prstGeom prst="straightConnector1">
            <a:avLst/>
          </a:prstGeom>
          <a:noFill/>
          <a:ln cap="flat" cmpd="sng" w="38100">
            <a:solidFill>
              <a:srgbClr val="004AAD"/>
            </a:solidFill>
            <a:prstDash val="solid"/>
            <a:round/>
            <a:headEnd len="sm" w="sm" type="none"/>
            <a:tailEnd len="sm" w="sm" type="none"/>
          </a:ln>
        </p:spPr>
      </p:cxnSp>
      <p:grpSp>
        <p:nvGrpSpPr>
          <p:cNvPr id="118" name="Google Shape;118;p3"/>
          <p:cNvGrpSpPr/>
          <p:nvPr/>
        </p:nvGrpSpPr>
        <p:grpSpPr>
          <a:xfrm>
            <a:off x="0" y="3679503"/>
            <a:ext cx="6934200" cy="2689898"/>
            <a:chOff x="0" y="-38100"/>
            <a:chExt cx="2204261" cy="708451"/>
          </a:xfrm>
        </p:grpSpPr>
        <p:sp>
          <p:nvSpPr>
            <p:cNvPr id="119" name="Google Shape;119;p3"/>
            <p:cNvSpPr/>
            <p:nvPr/>
          </p:nvSpPr>
          <p:spPr>
            <a:xfrm>
              <a:off x="0" y="0"/>
              <a:ext cx="2204261" cy="670351"/>
            </a:xfrm>
            <a:custGeom>
              <a:rect b="b" l="l" r="r" t="t"/>
              <a:pathLst>
                <a:path extrusionOk="0" h="670351" w="2204261">
                  <a:moveTo>
                    <a:pt x="0" y="0"/>
                  </a:moveTo>
                  <a:lnTo>
                    <a:pt x="2204261" y="0"/>
                  </a:lnTo>
                  <a:lnTo>
                    <a:pt x="2204261" y="670351"/>
                  </a:lnTo>
                  <a:lnTo>
                    <a:pt x="0" y="670351"/>
                  </a:lnTo>
                  <a:close/>
                </a:path>
              </a:pathLst>
            </a:custGeom>
            <a:solidFill>
              <a:srgbClr val="004AAD"/>
            </a:solidFill>
            <a:ln>
              <a:noFill/>
            </a:ln>
          </p:spPr>
        </p:sp>
        <p:sp>
          <p:nvSpPr>
            <p:cNvPr id="120" name="Google Shape;120;p3"/>
            <p:cNvSpPr txBox="1"/>
            <p:nvPr/>
          </p:nvSpPr>
          <p:spPr>
            <a:xfrm>
              <a:off x="0" y="-38100"/>
              <a:ext cx="2204261" cy="708451"/>
            </a:xfrm>
            <a:prstGeom prst="rect">
              <a:avLst/>
            </a:prstGeom>
            <a:noFill/>
            <a:ln>
              <a:noFill/>
            </a:ln>
          </p:spPr>
          <p:txBody>
            <a:bodyPr anchorCtr="0" anchor="ctr" bIns="50800" lIns="50800" spcFirstLastPara="1" rIns="50800" wrap="square" tIns="50800">
              <a:noAutofit/>
            </a:bodyPr>
            <a:lstStyle/>
            <a:p>
              <a:pPr indent="0" lvl="0" marL="0" marR="0" rtl="0" algn="ctr">
                <a:lnSpc>
                  <a:spcPct val="155555"/>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1" name="Google Shape;121;p3"/>
          <p:cNvSpPr txBox="1"/>
          <p:nvPr/>
        </p:nvSpPr>
        <p:spPr>
          <a:xfrm>
            <a:off x="360887" y="4335477"/>
            <a:ext cx="6212426" cy="137794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8000">
                <a:solidFill>
                  <a:srgbClr val="FFFFFF"/>
                </a:solidFill>
                <a:latin typeface="Calibri"/>
                <a:ea typeface="Calibri"/>
                <a:cs typeface="Calibri"/>
                <a:sym typeface="Calibri"/>
              </a:rPr>
              <a:t>NỘI DUNG</a:t>
            </a:r>
            <a:endParaRPr/>
          </a:p>
        </p:txBody>
      </p:sp>
      <p:sp>
        <p:nvSpPr>
          <p:cNvPr id="122" name="Google Shape;122;p3"/>
          <p:cNvSpPr txBox="1"/>
          <p:nvPr/>
        </p:nvSpPr>
        <p:spPr>
          <a:xfrm>
            <a:off x="9895422" y="3655596"/>
            <a:ext cx="8541485" cy="897682"/>
          </a:xfrm>
          <a:prstGeom prst="rect">
            <a:avLst/>
          </a:prstGeom>
          <a:noFill/>
          <a:ln>
            <a:noFill/>
          </a:ln>
        </p:spPr>
        <p:txBody>
          <a:bodyPr anchorCtr="0" anchor="t" bIns="0" lIns="0" spcFirstLastPara="1" rIns="0" wrap="square" tIns="0">
            <a:spAutoFit/>
          </a:bodyPr>
          <a:lstStyle/>
          <a:p>
            <a:pPr indent="0" lvl="0" marL="0" marR="0" rtl="0" algn="l">
              <a:lnSpc>
                <a:spcPct val="116900"/>
              </a:lnSpc>
              <a:spcBef>
                <a:spcPts val="0"/>
              </a:spcBef>
              <a:spcAft>
                <a:spcPts val="0"/>
              </a:spcAft>
              <a:buNone/>
            </a:pPr>
            <a:r>
              <a:rPr b="1" lang="en-US" sz="6000">
                <a:solidFill>
                  <a:srgbClr val="0D0F68"/>
                </a:solidFill>
                <a:latin typeface="Calibri"/>
                <a:ea typeface="Calibri"/>
                <a:cs typeface="Calibri"/>
                <a:sym typeface="Calibri"/>
              </a:rPr>
              <a:t>NỘI DUNG NGHIÊN CỨU</a:t>
            </a:r>
            <a:endParaRPr/>
          </a:p>
        </p:txBody>
      </p:sp>
      <p:sp>
        <p:nvSpPr>
          <p:cNvPr id="123" name="Google Shape;123;p3"/>
          <p:cNvSpPr txBox="1"/>
          <p:nvPr/>
        </p:nvSpPr>
        <p:spPr>
          <a:xfrm>
            <a:off x="10130119" y="5912466"/>
            <a:ext cx="8814794" cy="897682"/>
          </a:xfrm>
          <a:prstGeom prst="rect">
            <a:avLst/>
          </a:prstGeom>
          <a:noFill/>
          <a:ln>
            <a:noFill/>
          </a:ln>
        </p:spPr>
        <p:txBody>
          <a:bodyPr anchorCtr="0" anchor="t" bIns="0" lIns="0" spcFirstLastPara="1" rIns="0" wrap="square" tIns="0">
            <a:spAutoFit/>
          </a:bodyPr>
          <a:lstStyle/>
          <a:p>
            <a:pPr indent="0" lvl="0" marL="0" marR="0" rtl="0" algn="l">
              <a:lnSpc>
                <a:spcPct val="116900"/>
              </a:lnSpc>
              <a:spcBef>
                <a:spcPts val="0"/>
              </a:spcBef>
              <a:spcAft>
                <a:spcPts val="0"/>
              </a:spcAft>
              <a:buNone/>
            </a:pPr>
            <a:r>
              <a:rPr b="1" lang="en-US" sz="6000">
                <a:solidFill>
                  <a:srgbClr val="0D0F68"/>
                </a:solidFill>
                <a:latin typeface="Calibri"/>
                <a:ea typeface="Calibri"/>
                <a:cs typeface="Calibri"/>
                <a:sym typeface="Calibri"/>
              </a:rPr>
              <a:t>KẾT LUẬN VÀ KIẾN NGHỊ</a:t>
            </a:r>
            <a:endParaRPr/>
          </a:p>
        </p:txBody>
      </p:sp>
      <p:sp>
        <p:nvSpPr>
          <p:cNvPr id="124" name="Google Shape;124;p3"/>
          <p:cNvSpPr txBox="1"/>
          <p:nvPr/>
        </p:nvSpPr>
        <p:spPr>
          <a:xfrm>
            <a:off x="9862085" y="1451486"/>
            <a:ext cx="5762743" cy="897682"/>
          </a:xfrm>
          <a:prstGeom prst="rect">
            <a:avLst/>
          </a:prstGeom>
          <a:noFill/>
          <a:ln>
            <a:noFill/>
          </a:ln>
        </p:spPr>
        <p:txBody>
          <a:bodyPr anchorCtr="0" anchor="t" bIns="0" lIns="0" spcFirstLastPara="1" rIns="0" wrap="square" tIns="0">
            <a:spAutoFit/>
          </a:bodyPr>
          <a:lstStyle/>
          <a:p>
            <a:pPr indent="0" lvl="0" marL="0" marR="0" rtl="0" algn="l">
              <a:lnSpc>
                <a:spcPct val="116900"/>
              </a:lnSpc>
              <a:spcBef>
                <a:spcPts val="0"/>
              </a:spcBef>
              <a:spcAft>
                <a:spcPts val="0"/>
              </a:spcAft>
              <a:buNone/>
            </a:pPr>
            <a:r>
              <a:rPr b="1" lang="en-US" sz="6000">
                <a:solidFill>
                  <a:srgbClr val="0D0F68"/>
                </a:solidFill>
                <a:latin typeface="Calibri"/>
                <a:ea typeface="Calibri"/>
                <a:cs typeface="Calibri"/>
                <a:sym typeface="Calibri"/>
              </a:rPr>
              <a:t>MỞ ĐẦU</a:t>
            </a:r>
            <a:endParaRPr/>
          </a:p>
        </p:txBody>
      </p:sp>
      <p:sp>
        <p:nvSpPr>
          <p:cNvPr id="125" name="Google Shape;125;p3"/>
          <p:cNvSpPr txBox="1"/>
          <p:nvPr/>
        </p:nvSpPr>
        <p:spPr>
          <a:xfrm>
            <a:off x="7194868" y="1320931"/>
            <a:ext cx="2301748" cy="1024063"/>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6099">
                <a:solidFill>
                  <a:srgbClr val="0D0F68"/>
                </a:solidFill>
                <a:latin typeface="Calibri"/>
                <a:ea typeface="Calibri"/>
                <a:cs typeface="Calibri"/>
                <a:sym typeface="Calibri"/>
              </a:rPr>
              <a:t>PHẦN I</a:t>
            </a:r>
            <a:endParaRPr/>
          </a:p>
        </p:txBody>
      </p:sp>
      <p:sp>
        <p:nvSpPr>
          <p:cNvPr id="126" name="Google Shape;126;p3"/>
          <p:cNvSpPr txBox="1"/>
          <p:nvPr/>
        </p:nvSpPr>
        <p:spPr>
          <a:xfrm>
            <a:off x="7077392" y="3549664"/>
            <a:ext cx="2536699" cy="1024063"/>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6099">
                <a:solidFill>
                  <a:srgbClr val="0D0F68"/>
                </a:solidFill>
                <a:latin typeface="Calibri"/>
                <a:ea typeface="Calibri"/>
                <a:cs typeface="Calibri"/>
                <a:sym typeface="Calibri"/>
              </a:rPr>
              <a:t>PHẦN II</a:t>
            </a:r>
            <a:endParaRPr/>
          </a:p>
        </p:txBody>
      </p:sp>
      <p:sp>
        <p:nvSpPr>
          <p:cNvPr id="127" name="Google Shape;127;p3"/>
          <p:cNvSpPr txBox="1"/>
          <p:nvPr/>
        </p:nvSpPr>
        <p:spPr>
          <a:xfrm>
            <a:off x="7035210" y="5786085"/>
            <a:ext cx="2993899" cy="1024063"/>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lang="en-US" sz="6099">
                <a:solidFill>
                  <a:srgbClr val="0D0F68"/>
                </a:solidFill>
                <a:latin typeface="Calibri"/>
                <a:ea typeface="Calibri"/>
                <a:cs typeface="Calibri"/>
                <a:sym typeface="Calibri"/>
              </a:rPr>
              <a:t>PHẦN III</a:t>
            </a:r>
            <a:endParaRPr/>
          </a:p>
        </p:txBody>
      </p:sp>
      <p:sp>
        <p:nvSpPr>
          <p:cNvPr id="128" name="Google Shape;128;p3"/>
          <p:cNvSpPr/>
          <p:nvPr/>
        </p:nvSpPr>
        <p:spPr>
          <a:xfrm>
            <a:off x="17239668" y="19050"/>
            <a:ext cx="1030005"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0" y="-10110"/>
            <a:ext cx="1037108" cy="1028700"/>
          </a:xfrm>
          <a:prstGeom prst="flowChartConnector">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txBox="1"/>
          <p:nvPr/>
        </p:nvSpPr>
        <p:spPr>
          <a:xfrm>
            <a:off x="7156768" y="7978658"/>
            <a:ext cx="8814794" cy="897682"/>
          </a:xfrm>
          <a:prstGeom prst="rect">
            <a:avLst/>
          </a:prstGeom>
          <a:noFill/>
          <a:ln>
            <a:noFill/>
          </a:ln>
        </p:spPr>
        <p:txBody>
          <a:bodyPr anchorCtr="0" anchor="t" bIns="0" lIns="0" spcFirstLastPara="1" rIns="0" wrap="square" tIns="0">
            <a:spAutoFit/>
          </a:bodyPr>
          <a:lstStyle/>
          <a:p>
            <a:pPr indent="0" lvl="0" marL="0" marR="0" rtl="0" algn="l">
              <a:lnSpc>
                <a:spcPct val="116900"/>
              </a:lnSpc>
              <a:spcBef>
                <a:spcPts val="0"/>
              </a:spcBef>
              <a:spcAft>
                <a:spcPts val="0"/>
              </a:spcAft>
              <a:buNone/>
            </a:pPr>
            <a:r>
              <a:rPr b="1" lang="en-US" sz="6000">
                <a:solidFill>
                  <a:srgbClr val="0D0F68"/>
                </a:solidFill>
                <a:latin typeface="Calibri"/>
                <a:ea typeface="Calibri"/>
                <a:cs typeface="Calibri"/>
                <a:sym typeface="Calibri"/>
              </a:rPr>
              <a:t>TÀI LIỆU THAM KHẢO</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3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17" name="Google Shape;917;p30"/>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8" name="Google Shape;918;p3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19" name="Google Shape;919;p3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1.3. CƠ SỞ THỰC TIỄN</a:t>
            </a:r>
            <a:endParaRPr/>
          </a:p>
        </p:txBody>
      </p:sp>
      <p:sp>
        <p:nvSpPr>
          <p:cNvPr id="921" name="Google Shape;921;p30"/>
          <p:cNvSpPr/>
          <p:nvPr/>
        </p:nvSpPr>
        <p:spPr>
          <a:xfrm>
            <a:off x="-542399" y="1694632"/>
            <a:ext cx="8412086" cy="1123813"/>
          </a:xfrm>
          <a:prstGeom prst="hexagon">
            <a:avLst>
              <a:gd fmla="val 25000" name="adj"/>
              <a:gd fmla="val 115470" name="vf"/>
            </a:avLst>
          </a:prstGeom>
          <a:solidFill>
            <a:srgbClr val="92CCDC"/>
          </a:solidFill>
          <a:ln cap="flat" cmpd="sng" w="25400">
            <a:solidFill>
              <a:srgbClr val="21364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17365D"/>
                </a:solidFill>
                <a:latin typeface="Arial"/>
                <a:ea typeface="Arial"/>
                <a:cs typeface="Arial"/>
                <a:sym typeface="Arial"/>
              </a:rPr>
              <a:t>KHẢO SÁT GIÁO VIÊN</a:t>
            </a:r>
            <a:endParaRPr/>
          </a:p>
        </p:txBody>
      </p:sp>
      <p:sp>
        <p:nvSpPr>
          <p:cNvPr id="922" name="Google Shape;922;p30"/>
          <p:cNvSpPr txBox="1"/>
          <p:nvPr/>
        </p:nvSpPr>
        <p:spPr>
          <a:xfrm>
            <a:off x="185811" y="3001195"/>
            <a:ext cx="18182456" cy="5910401"/>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Tình trạng thiết bị TH thí nghiệm Sinh học, thiết bị trình chiếu dạy học.</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Phương pháp GV sử dụng tổ chức dạy học TH môn Sinh học.</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Cách thức đánh giá HS TH môn Sinh học của GV.</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Đánh giá năng lực thực nghiệm của HS.</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Mức độ sử dụng video trong dạy học TH Sinh học.</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Những khó khăn xây dựng và sử dụng video trong dạy học TH môn Sinh học ở trường THPT.</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Ưu điểm khi sử dụng video dạy học TH Sinh học.</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Ý kiến/đề xuất của GV khi xây dựng và sử dụng video dạy học TH môn Sinh học.</a:t>
            </a:r>
            <a:endParaRPr sz="3200">
              <a:solidFill>
                <a:schemeClr val="dk1"/>
              </a:solidFill>
              <a:latin typeface="Arial"/>
              <a:ea typeface="Arial"/>
              <a:cs typeface="Arial"/>
              <a:sym typeface="Arial"/>
            </a:endParaRPr>
          </a:p>
        </p:txBody>
      </p:sp>
      <p:sp>
        <p:nvSpPr>
          <p:cNvPr id="923" name="Google Shape;923;p30"/>
          <p:cNvSpPr/>
          <p:nvPr/>
        </p:nvSpPr>
        <p:spPr>
          <a:xfrm>
            <a:off x="-7239000" y="1095247"/>
            <a:ext cx="5556556" cy="3124200"/>
          </a:xfrm>
          <a:prstGeom prst="hexagon">
            <a:avLst>
              <a:gd fmla="val 25000" name="adj"/>
              <a:gd fmla="val 115470" name="vf"/>
            </a:avLst>
          </a:prstGeom>
          <a:solidFill>
            <a:schemeClr val="accent5"/>
          </a:solidFill>
          <a:ln cap="flat" cmpd="sng" w="25400">
            <a:solidFill>
              <a:srgbClr val="1F48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rgbClr val="17365D"/>
                </a:solidFill>
                <a:latin typeface="Arial"/>
                <a:ea typeface="Arial"/>
                <a:cs typeface="Arial"/>
                <a:sym typeface="Arial"/>
              </a:rPr>
              <a:t>KHẢO SÁT HỌC SINH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3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30" name="Google Shape;930;p31"/>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1" name="Google Shape;931;p3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32" name="Google Shape;932;p3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1"/>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1.3. CƠ SỞ THỰC TIỄN</a:t>
            </a:r>
            <a:endParaRPr/>
          </a:p>
        </p:txBody>
      </p:sp>
      <p:sp>
        <p:nvSpPr>
          <p:cNvPr id="934" name="Google Shape;934;p31"/>
          <p:cNvSpPr txBox="1"/>
          <p:nvPr/>
        </p:nvSpPr>
        <p:spPr>
          <a:xfrm>
            <a:off x="15240" y="3494487"/>
            <a:ext cx="18182456" cy="4433073"/>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Phương pháp học thực hành Sinh học tại trường THPT.</a:t>
            </a:r>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Khảo sát HS tự đánh giá thực hành thí nghiệm phát triển năng lực.</a:t>
            </a:r>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Những khó khăn của HS trong quá trình học thực hành gặp phải.</a:t>
            </a:r>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Mức độ hứng thú của HS khi học thực hành kết hợp xem video TH thí nghiệm.</a:t>
            </a:r>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HS sử dụng video trong học TH Sinh học.</a:t>
            </a:r>
            <a:endParaRPr sz="32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3200">
                <a:solidFill>
                  <a:schemeClr val="dk1"/>
                </a:solidFill>
                <a:latin typeface="Arial"/>
                <a:ea typeface="Arial"/>
                <a:cs typeface="Arial"/>
                <a:sym typeface="Arial"/>
              </a:rPr>
              <a:t>- HS đề xuất ý kiến trong tiến trình thầy/cô xây dựng và sử dụng video dạy học TH môn Sinh học.</a:t>
            </a:r>
            <a:endParaRPr/>
          </a:p>
        </p:txBody>
      </p:sp>
      <p:sp>
        <p:nvSpPr>
          <p:cNvPr id="935" name="Google Shape;935;p31"/>
          <p:cNvSpPr/>
          <p:nvPr/>
        </p:nvSpPr>
        <p:spPr>
          <a:xfrm>
            <a:off x="-619585" y="1674853"/>
            <a:ext cx="8566457" cy="1205505"/>
          </a:xfrm>
          <a:prstGeom prst="hexagon">
            <a:avLst>
              <a:gd fmla="val 25000" name="adj"/>
              <a:gd fmla="val 115470" name="vf"/>
            </a:avLst>
          </a:prstGeom>
          <a:solidFill>
            <a:schemeClr val="accent5"/>
          </a:solidFill>
          <a:ln cap="flat" cmpd="sng" w="25400">
            <a:solidFill>
              <a:srgbClr val="1F485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800">
                <a:solidFill>
                  <a:schemeClr val="dk1"/>
                </a:solidFill>
                <a:latin typeface="Arial"/>
                <a:ea typeface="Arial"/>
                <a:cs typeface="Arial"/>
                <a:sym typeface="Arial"/>
              </a:rPr>
              <a:t>KHẢO SÁT HỌC SINH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3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42" name="Google Shape;942;p32"/>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3" name="Google Shape;943;p3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44" name="Google Shape;944;p32"/>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2"/>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pic>
        <p:nvPicPr>
          <p:cNvPr id="946" name="Google Shape;946;p32"/>
          <p:cNvPicPr preferRelativeResize="0"/>
          <p:nvPr/>
        </p:nvPicPr>
        <p:blipFill rotWithShape="1">
          <a:blip r:embed="rId5">
            <a:alphaModFix/>
          </a:blip>
          <a:srcRect b="0" l="0" r="0" t="0"/>
          <a:stretch/>
        </p:blipFill>
        <p:spPr>
          <a:xfrm>
            <a:off x="1884953" y="3382409"/>
            <a:ext cx="14862985" cy="5365476"/>
          </a:xfrm>
          <a:prstGeom prst="rect">
            <a:avLst/>
          </a:prstGeom>
          <a:noFill/>
          <a:ln>
            <a:noFill/>
          </a:ln>
        </p:spPr>
      </p:pic>
      <p:sp>
        <p:nvSpPr>
          <p:cNvPr id="947" name="Google Shape;947;p32"/>
          <p:cNvSpPr/>
          <p:nvPr/>
        </p:nvSpPr>
        <p:spPr>
          <a:xfrm>
            <a:off x="2057400" y="1539115"/>
            <a:ext cx="14518092" cy="121738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tình trạng trang thiết bị thực hành thí nghiệm Sinh học và thiết bị trình chiếu trong dạy học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3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54" name="Google Shape;954;p33"/>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5" name="Google Shape;955;p33"/>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56" name="Google Shape;956;p33"/>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958" name="Google Shape;958;p33"/>
          <p:cNvSpPr/>
          <p:nvPr/>
        </p:nvSpPr>
        <p:spPr>
          <a:xfrm>
            <a:off x="1571135" y="1634193"/>
            <a:ext cx="15256474"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phương pháp GV sử dụng tổ chức dạy học thực hành Sinh học</a:t>
            </a:r>
            <a:endParaRPr sz="3600">
              <a:solidFill>
                <a:schemeClr val="dk1"/>
              </a:solidFill>
              <a:latin typeface="Arial"/>
              <a:ea typeface="Arial"/>
              <a:cs typeface="Arial"/>
              <a:sym typeface="Arial"/>
            </a:endParaRPr>
          </a:p>
        </p:txBody>
      </p:sp>
      <p:pic>
        <p:nvPicPr>
          <p:cNvPr id="959" name="Google Shape;959;p33"/>
          <p:cNvPicPr preferRelativeResize="0"/>
          <p:nvPr/>
        </p:nvPicPr>
        <p:blipFill rotWithShape="1">
          <a:blip r:embed="rId5">
            <a:alphaModFix/>
          </a:blip>
          <a:srcRect b="0" l="0" r="0" t="0"/>
          <a:stretch/>
        </p:blipFill>
        <p:spPr>
          <a:xfrm>
            <a:off x="2529286" y="3089592"/>
            <a:ext cx="14784588" cy="596284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34"/>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66" name="Google Shape;966;p34"/>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7" name="Google Shape;967;p34"/>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68" name="Google Shape;968;p34"/>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970" name="Google Shape;970;p34"/>
          <p:cNvSpPr/>
          <p:nvPr/>
        </p:nvSpPr>
        <p:spPr>
          <a:xfrm>
            <a:off x="2057400" y="1539115"/>
            <a:ext cx="15256474"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về hình thức đánh giá học sinh thực hành môn Sinh học</a:t>
            </a:r>
            <a:endParaRPr sz="3600">
              <a:solidFill>
                <a:schemeClr val="dk1"/>
              </a:solidFill>
              <a:latin typeface="Arial"/>
              <a:ea typeface="Arial"/>
              <a:cs typeface="Arial"/>
              <a:sym typeface="Arial"/>
            </a:endParaRPr>
          </a:p>
        </p:txBody>
      </p:sp>
      <p:pic>
        <p:nvPicPr>
          <p:cNvPr id="971" name="Google Shape;971;p34"/>
          <p:cNvPicPr preferRelativeResize="0"/>
          <p:nvPr/>
        </p:nvPicPr>
        <p:blipFill rotWithShape="1">
          <a:blip r:embed="rId5">
            <a:alphaModFix/>
          </a:blip>
          <a:srcRect b="0" l="0" r="0" t="0"/>
          <a:stretch/>
        </p:blipFill>
        <p:spPr>
          <a:xfrm>
            <a:off x="1710249" y="3207127"/>
            <a:ext cx="14867501" cy="60586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5"/>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78" name="Google Shape;978;p35"/>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9" name="Google Shape;979;p35"/>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80" name="Google Shape;980;p35"/>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5"/>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982" name="Google Shape;982;p35"/>
          <p:cNvSpPr/>
          <p:nvPr/>
        </p:nvSpPr>
        <p:spPr>
          <a:xfrm>
            <a:off x="2057400" y="1539115"/>
            <a:ext cx="15697200"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GV về đánh giá năng lực thực nghiệm của HS trong quá trình học</a:t>
            </a:r>
            <a:endParaRPr sz="3600">
              <a:solidFill>
                <a:schemeClr val="dk1"/>
              </a:solidFill>
              <a:latin typeface="Arial"/>
              <a:ea typeface="Arial"/>
              <a:cs typeface="Arial"/>
              <a:sym typeface="Arial"/>
            </a:endParaRPr>
          </a:p>
        </p:txBody>
      </p:sp>
      <p:pic>
        <p:nvPicPr>
          <p:cNvPr id="983" name="Google Shape;983;p35"/>
          <p:cNvPicPr preferRelativeResize="0"/>
          <p:nvPr/>
        </p:nvPicPr>
        <p:blipFill rotWithShape="1">
          <a:blip r:embed="rId5">
            <a:alphaModFix/>
          </a:blip>
          <a:srcRect b="0" l="0" r="0" t="0"/>
          <a:stretch/>
        </p:blipFill>
        <p:spPr>
          <a:xfrm>
            <a:off x="3276600" y="2626254"/>
            <a:ext cx="12801600" cy="61292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3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990" name="Google Shape;990;p36"/>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1" name="Google Shape;991;p3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992" name="Google Shape;992;p3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6"/>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994" name="Google Shape;994;p36"/>
          <p:cNvSpPr/>
          <p:nvPr/>
        </p:nvSpPr>
        <p:spPr>
          <a:xfrm>
            <a:off x="1371600" y="1539115"/>
            <a:ext cx="16383000"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GV về việc sử dụng video trong dạy học thực hành môn Sinh học</a:t>
            </a:r>
            <a:endParaRPr sz="3600">
              <a:solidFill>
                <a:schemeClr val="dk1"/>
              </a:solidFill>
              <a:latin typeface="Arial"/>
              <a:ea typeface="Arial"/>
              <a:cs typeface="Arial"/>
              <a:sym typeface="Arial"/>
            </a:endParaRPr>
          </a:p>
        </p:txBody>
      </p:sp>
      <p:pic>
        <p:nvPicPr>
          <p:cNvPr id="995" name="Google Shape;995;p36"/>
          <p:cNvPicPr preferRelativeResize="0"/>
          <p:nvPr/>
        </p:nvPicPr>
        <p:blipFill rotWithShape="1">
          <a:blip r:embed="rId5">
            <a:alphaModFix/>
          </a:blip>
          <a:srcRect b="0" l="0" r="0" t="0"/>
          <a:stretch/>
        </p:blipFill>
        <p:spPr>
          <a:xfrm>
            <a:off x="3238500" y="3144263"/>
            <a:ext cx="11811000" cy="560362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3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02" name="Google Shape;1002;p37"/>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3" name="Google Shape;1003;p3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04" name="Google Shape;1004;p3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7"/>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1006" name="Google Shape;1006;p37"/>
          <p:cNvSpPr/>
          <p:nvPr/>
        </p:nvSpPr>
        <p:spPr>
          <a:xfrm>
            <a:off x="2057400" y="1539114"/>
            <a:ext cx="15697200" cy="1087139"/>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những khó khăn khi xây dựng và sử dụng video trong dạy học thực hành môn Sinh học ở trường THPT</a:t>
            </a:r>
            <a:endParaRPr sz="3600">
              <a:solidFill>
                <a:schemeClr val="dk1"/>
              </a:solidFill>
              <a:latin typeface="Arial"/>
              <a:ea typeface="Arial"/>
              <a:cs typeface="Arial"/>
              <a:sym typeface="Arial"/>
            </a:endParaRPr>
          </a:p>
        </p:txBody>
      </p:sp>
      <p:pic>
        <p:nvPicPr>
          <p:cNvPr id="1007" name="Google Shape;1007;p37"/>
          <p:cNvPicPr preferRelativeResize="0"/>
          <p:nvPr/>
        </p:nvPicPr>
        <p:blipFill rotWithShape="1">
          <a:blip r:embed="rId5">
            <a:alphaModFix/>
          </a:blip>
          <a:srcRect b="0" l="0" r="0" t="0"/>
          <a:stretch/>
        </p:blipFill>
        <p:spPr>
          <a:xfrm>
            <a:off x="3060533" y="3086100"/>
            <a:ext cx="12277677" cy="65058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3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14" name="Google Shape;1014;p38"/>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5" name="Google Shape;1015;p3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16" name="Google Shape;1016;p3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1018" name="Google Shape;1018;p38"/>
          <p:cNvSpPr/>
          <p:nvPr/>
        </p:nvSpPr>
        <p:spPr>
          <a:xfrm>
            <a:off x="1318654" y="1591604"/>
            <a:ext cx="16717492"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Khảo sát của GV về những ưu điểm khi sử dụng video dạy học TH môn Sinh học</a:t>
            </a:r>
            <a:endParaRPr sz="3600">
              <a:solidFill>
                <a:schemeClr val="dk1"/>
              </a:solidFill>
              <a:latin typeface="Arial"/>
              <a:ea typeface="Arial"/>
              <a:cs typeface="Arial"/>
              <a:sym typeface="Arial"/>
            </a:endParaRPr>
          </a:p>
        </p:txBody>
      </p:sp>
      <p:pic>
        <p:nvPicPr>
          <p:cNvPr id="1019" name="Google Shape;1019;p38"/>
          <p:cNvPicPr preferRelativeResize="0"/>
          <p:nvPr/>
        </p:nvPicPr>
        <p:blipFill rotWithShape="1">
          <a:blip r:embed="rId5">
            <a:alphaModFix/>
          </a:blip>
          <a:srcRect b="0" l="0" r="0" t="0"/>
          <a:stretch/>
        </p:blipFill>
        <p:spPr>
          <a:xfrm>
            <a:off x="2970440" y="3010229"/>
            <a:ext cx="12347120" cy="624794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3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26" name="Google Shape;1026;p39"/>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7" name="Google Shape;1027;p3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28" name="Google Shape;1028;p3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9"/>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GV</a:t>
            </a:r>
            <a:endParaRPr/>
          </a:p>
        </p:txBody>
      </p:sp>
      <p:sp>
        <p:nvSpPr>
          <p:cNvPr id="1030" name="Google Shape;1030;p39"/>
          <p:cNvSpPr/>
          <p:nvPr/>
        </p:nvSpPr>
        <p:spPr>
          <a:xfrm>
            <a:off x="228600" y="4739765"/>
            <a:ext cx="6324206" cy="114300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Đề xuất của GV mong muốn về đề tài</a:t>
            </a:r>
            <a:endParaRPr sz="3600">
              <a:solidFill>
                <a:schemeClr val="dk1"/>
              </a:solidFill>
              <a:latin typeface="Arial"/>
              <a:ea typeface="Arial"/>
              <a:cs typeface="Arial"/>
              <a:sym typeface="Arial"/>
            </a:endParaRPr>
          </a:p>
        </p:txBody>
      </p:sp>
      <p:pic>
        <p:nvPicPr>
          <p:cNvPr id="1031" name="Google Shape;1031;p39"/>
          <p:cNvPicPr preferRelativeResize="0"/>
          <p:nvPr/>
        </p:nvPicPr>
        <p:blipFill rotWithShape="1">
          <a:blip r:embed="rId5">
            <a:alphaModFix/>
          </a:blip>
          <a:srcRect b="0" l="0" r="0" t="0"/>
          <a:stretch/>
        </p:blipFill>
        <p:spPr>
          <a:xfrm>
            <a:off x="6909928" y="1501390"/>
            <a:ext cx="10888469" cy="88084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10645" r="-10644" t="0"/>
            </a:stretch>
          </a:blipFill>
          <a:ln>
            <a:noFill/>
          </a:ln>
        </p:spPr>
      </p:sp>
      <p:grpSp>
        <p:nvGrpSpPr>
          <p:cNvPr id="136" name="Google Shape;136;p4"/>
          <p:cNvGrpSpPr/>
          <p:nvPr/>
        </p:nvGrpSpPr>
        <p:grpSpPr>
          <a:xfrm rot="-1342433">
            <a:off x="-2349832" y="848337"/>
            <a:ext cx="5154237" cy="425990"/>
            <a:chOff x="0" y="-57150"/>
            <a:chExt cx="1357495" cy="112195"/>
          </a:xfrm>
        </p:grpSpPr>
        <p:sp>
          <p:nvSpPr>
            <p:cNvPr id="137" name="Google Shape;137;p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2D8BBA"/>
            </a:solidFill>
            <a:ln>
              <a:noFill/>
            </a:ln>
          </p:spPr>
        </p:sp>
        <p:sp>
          <p:nvSpPr>
            <p:cNvPr id="138" name="Google Shape;138;p4"/>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9" name="Google Shape;139;p4"/>
          <p:cNvGrpSpPr/>
          <p:nvPr/>
        </p:nvGrpSpPr>
        <p:grpSpPr>
          <a:xfrm rot="-1657338">
            <a:off x="5604659" y="9580301"/>
            <a:ext cx="5154237" cy="425990"/>
            <a:chOff x="0" y="-57150"/>
            <a:chExt cx="1357495" cy="112195"/>
          </a:xfrm>
        </p:grpSpPr>
        <p:sp>
          <p:nvSpPr>
            <p:cNvPr id="140" name="Google Shape;140;p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2D8BBA"/>
            </a:solidFill>
            <a:ln>
              <a:noFill/>
            </a:ln>
          </p:spPr>
        </p:sp>
        <p:sp>
          <p:nvSpPr>
            <p:cNvPr id="141" name="Google Shape;141;p4"/>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2" name="Google Shape;142;p4"/>
          <p:cNvSpPr/>
          <p:nvPr/>
        </p:nvSpPr>
        <p:spPr>
          <a:xfrm>
            <a:off x="0" y="6784352"/>
            <a:ext cx="13351236" cy="1878314"/>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43" name="Google Shape;143;p4"/>
          <p:cNvGrpSpPr/>
          <p:nvPr/>
        </p:nvGrpSpPr>
        <p:grpSpPr>
          <a:xfrm rot="-1342433">
            <a:off x="-3828981" y="1925948"/>
            <a:ext cx="5154237" cy="425990"/>
            <a:chOff x="0" y="-57150"/>
            <a:chExt cx="1357495" cy="112195"/>
          </a:xfrm>
        </p:grpSpPr>
        <p:sp>
          <p:nvSpPr>
            <p:cNvPr id="144" name="Google Shape;144;p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0C2E5E"/>
            </a:solidFill>
            <a:ln>
              <a:noFill/>
            </a:ln>
          </p:spPr>
        </p:sp>
        <p:sp>
          <p:nvSpPr>
            <p:cNvPr id="145" name="Google Shape;145;p4"/>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6" name="Google Shape;146;p4"/>
          <p:cNvGrpSpPr/>
          <p:nvPr/>
        </p:nvGrpSpPr>
        <p:grpSpPr>
          <a:xfrm rot="-1657338">
            <a:off x="5190815" y="10530862"/>
            <a:ext cx="5154237" cy="425990"/>
            <a:chOff x="0" y="-57150"/>
            <a:chExt cx="1357495" cy="112195"/>
          </a:xfrm>
        </p:grpSpPr>
        <p:sp>
          <p:nvSpPr>
            <p:cNvPr id="147" name="Google Shape;147;p4"/>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0C2E5E"/>
            </a:solidFill>
            <a:ln>
              <a:noFill/>
            </a:ln>
          </p:spPr>
        </p:sp>
        <p:sp>
          <p:nvSpPr>
            <p:cNvPr id="148" name="Google Shape;148;p4"/>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9" name="Google Shape;149;p4"/>
          <p:cNvSpPr txBox="1"/>
          <p:nvPr/>
        </p:nvSpPr>
        <p:spPr>
          <a:xfrm>
            <a:off x="-342749" y="6939544"/>
            <a:ext cx="11457083" cy="131074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8000">
                <a:solidFill>
                  <a:srgbClr val="0C2E5E"/>
                </a:solidFill>
                <a:latin typeface="Arial"/>
                <a:ea typeface="Arial"/>
                <a:cs typeface="Arial"/>
                <a:sym typeface="Arial"/>
              </a:rPr>
              <a:t>PHẦN I. MỞ ĐẦU</a:t>
            </a:r>
            <a:endParaRPr/>
          </a:p>
        </p:txBody>
      </p:sp>
      <p:sp>
        <p:nvSpPr>
          <p:cNvPr id="150" name="Google Shape;150;p4"/>
          <p:cNvSpPr/>
          <p:nvPr/>
        </p:nvSpPr>
        <p:spPr>
          <a:xfrm rot="-98210">
            <a:off x="9299647" y="-1369993"/>
            <a:ext cx="15385054" cy="11117802"/>
          </a:xfrm>
          <a:custGeom>
            <a:rect b="b" l="l" r="r" t="t"/>
            <a:pathLst>
              <a:path extrusionOk="0" h="4612640" w="6350000">
                <a:moveTo>
                  <a:pt x="0" y="2670810"/>
                </a:moveTo>
                <a:lnTo>
                  <a:pt x="1606550" y="4612640"/>
                </a:lnTo>
                <a:lnTo>
                  <a:pt x="4968240" y="4612640"/>
                </a:lnTo>
                <a:lnTo>
                  <a:pt x="4968240" y="2670810"/>
                </a:lnTo>
                <a:lnTo>
                  <a:pt x="6350000" y="0"/>
                </a:lnTo>
                <a:lnTo>
                  <a:pt x="0" y="0"/>
                </a:lnTo>
                <a:close/>
              </a:path>
            </a:pathLst>
          </a:custGeom>
          <a:gradFill>
            <a:gsLst>
              <a:gs pos="0">
                <a:srgbClr val="269ED6"/>
              </a:gs>
              <a:gs pos="100000">
                <a:srgbClr val="27AAE1">
                  <a:alpha val="0"/>
                </a:srgbClr>
              </a:gs>
            </a:gsLst>
            <a:lin ang="5400000" scaled="0"/>
          </a:gradFill>
          <a:ln cap="flat" cmpd="sng" w="12700">
            <a:solidFill>
              <a:srgbClr val="000000"/>
            </a:solidFill>
            <a:prstDash val="solid"/>
            <a:round/>
            <a:headEnd len="sm" w="sm" type="none"/>
            <a:tailEnd len="sm" w="sm" type="none"/>
          </a:ln>
        </p:spPr>
      </p:sp>
      <p:sp>
        <p:nvSpPr>
          <p:cNvPr id="151" name="Google Shape;151;p4"/>
          <p:cNvSpPr/>
          <p:nvPr/>
        </p:nvSpPr>
        <p:spPr>
          <a:xfrm rot="-120121">
            <a:off x="9918990" y="-338035"/>
            <a:ext cx="12464052" cy="9053887"/>
          </a:xfrm>
          <a:custGeom>
            <a:rect b="b" l="l" r="r" t="t"/>
            <a:pathLst>
              <a:path extrusionOk="0" h="4612640" w="6350000">
                <a:moveTo>
                  <a:pt x="0" y="2670810"/>
                </a:moveTo>
                <a:lnTo>
                  <a:pt x="1606550" y="4612640"/>
                </a:lnTo>
                <a:lnTo>
                  <a:pt x="4968240" y="4612640"/>
                </a:lnTo>
                <a:lnTo>
                  <a:pt x="4968240" y="2670810"/>
                </a:lnTo>
                <a:lnTo>
                  <a:pt x="6350000" y="0"/>
                </a:lnTo>
                <a:lnTo>
                  <a:pt x="0" y="0"/>
                </a:lnTo>
                <a:close/>
              </a:path>
            </a:pathLst>
          </a:custGeom>
          <a:blipFill rotWithShape="1">
            <a:blip r:embed="rId4">
              <a:alphaModFix amt="85000"/>
            </a:blip>
            <a:stretch>
              <a:fillRect b="0" l="-14805" r="-14806" t="0"/>
            </a:stretch>
          </a:blipFill>
          <a:ln>
            <a:noFill/>
          </a:ln>
        </p:spPr>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4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38" name="Google Shape;1038;p40"/>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4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40" name="Google Shape;1040;p4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0"/>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HS</a:t>
            </a:r>
            <a:endParaRPr/>
          </a:p>
        </p:txBody>
      </p:sp>
      <p:sp>
        <p:nvSpPr>
          <p:cNvPr id="1042" name="Google Shape;1042;p40"/>
          <p:cNvSpPr/>
          <p:nvPr/>
        </p:nvSpPr>
        <p:spPr>
          <a:xfrm>
            <a:off x="2057400" y="1539115"/>
            <a:ext cx="15697200"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PP dạy học mà GV sử dụng trong thực hành Sinh học tại trường THPT</a:t>
            </a:r>
            <a:endParaRPr sz="3600">
              <a:solidFill>
                <a:schemeClr val="dk1"/>
              </a:solidFill>
              <a:latin typeface="Arial"/>
              <a:ea typeface="Arial"/>
              <a:cs typeface="Arial"/>
              <a:sym typeface="Arial"/>
            </a:endParaRPr>
          </a:p>
        </p:txBody>
      </p:sp>
      <p:pic>
        <p:nvPicPr>
          <p:cNvPr id="1043" name="Google Shape;1043;p40"/>
          <p:cNvPicPr preferRelativeResize="0"/>
          <p:nvPr/>
        </p:nvPicPr>
        <p:blipFill rotWithShape="1">
          <a:blip r:embed="rId5">
            <a:alphaModFix/>
          </a:blip>
          <a:srcRect b="0" l="0" r="0" t="0"/>
          <a:stretch/>
        </p:blipFill>
        <p:spPr>
          <a:xfrm>
            <a:off x="2644153" y="3238500"/>
            <a:ext cx="14523694" cy="581418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50" name="Google Shape;1050;p41"/>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1" name="Google Shape;1051;p4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52" name="Google Shape;1052;p4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1"/>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HS</a:t>
            </a:r>
            <a:endParaRPr/>
          </a:p>
        </p:txBody>
      </p:sp>
      <p:sp>
        <p:nvSpPr>
          <p:cNvPr id="1054" name="Google Shape;1054;p41"/>
          <p:cNvSpPr/>
          <p:nvPr/>
        </p:nvSpPr>
        <p:spPr>
          <a:xfrm>
            <a:off x="2057400" y="1539115"/>
            <a:ext cx="15697200"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Những khó khăn của HS khi học thực hành Sinh học</a:t>
            </a:r>
            <a:endParaRPr sz="3600">
              <a:solidFill>
                <a:schemeClr val="dk1"/>
              </a:solidFill>
              <a:latin typeface="Arial"/>
              <a:ea typeface="Arial"/>
              <a:cs typeface="Arial"/>
              <a:sym typeface="Arial"/>
            </a:endParaRPr>
          </a:p>
        </p:txBody>
      </p:sp>
      <p:pic>
        <p:nvPicPr>
          <p:cNvPr id="1055" name="Google Shape;1055;p41"/>
          <p:cNvPicPr preferRelativeResize="0"/>
          <p:nvPr/>
        </p:nvPicPr>
        <p:blipFill rotWithShape="1">
          <a:blip r:embed="rId5">
            <a:alphaModFix/>
          </a:blip>
          <a:srcRect b="0" l="0" r="0" t="0"/>
          <a:stretch/>
        </p:blipFill>
        <p:spPr>
          <a:xfrm>
            <a:off x="2819400" y="2933700"/>
            <a:ext cx="12649200" cy="658530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62" name="Google Shape;1062;p42"/>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3" name="Google Shape;1063;p4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64" name="Google Shape;1064;p42"/>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2"/>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HS</a:t>
            </a:r>
            <a:endParaRPr/>
          </a:p>
        </p:txBody>
      </p:sp>
      <p:sp>
        <p:nvSpPr>
          <p:cNvPr id="1066" name="Google Shape;1066;p42"/>
          <p:cNvSpPr/>
          <p:nvPr/>
        </p:nvSpPr>
        <p:spPr>
          <a:xfrm>
            <a:off x="2275586" y="1596358"/>
            <a:ext cx="13736828" cy="784985"/>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Đánh giá của HS học thực hành thí nghiệm phát triển năng lực</a:t>
            </a:r>
            <a:endParaRPr sz="3600">
              <a:solidFill>
                <a:schemeClr val="dk1"/>
              </a:solidFill>
              <a:latin typeface="Arial"/>
              <a:ea typeface="Arial"/>
              <a:cs typeface="Arial"/>
              <a:sym typeface="Arial"/>
            </a:endParaRPr>
          </a:p>
        </p:txBody>
      </p:sp>
      <p:pic>
        <p:nvPicPr>
          <p:cNvPr id="1067" name="Google Shape;1067;p42"/>
          <p:cNvPicPr preferRelativeResize="0"/>
          <p:nvPr/>
        </p:nvPicPr>
        <p:blipFill rotWithShape="1">
          <a:blip r:embed="rId5">
            <a:alphaModFix/>
          </a:blip>
          <a:srcRect b="0" l="0" r="0" t="0"/>
          <a:stretch/>
        </p:blipFill>
        <p:spPr>
          <a:xfrm>
            <a:off x="1541810" y="2702413"/>
            <a:ext cx="15772064" cy="60225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4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74" name="Google Shape;1074;p43"/>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5" name="Google Shape;1075;p43"/>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76" name="Google Shape;1076;p43"/>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3"/>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HS</a:t>
            </a:r>
            <a:endParaRPr/>
          </a:p>
        </p:txBody>
      </p:sp>
      <p:sp>
        <p:nvSpPr>
          <p:cNvPr id="1078" name="Google Shape;1078;p43"/>
          <p:cNvSpPr/>
          <p:nvPr/>
        </p:nvSpPr>
        <p:spPr>
          <a:xfrm>
            <a:off x="1600200" y="1539115"/>
            <a:ext cx="16154400" cy="888330"/>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HS sử dụng video thực hành trong quá trình học tập</a:t>
            </a:r>
            <a:endParaRPr/>
          </a:p>
        </p:txBody>
      </p:sp>
      <p:pic>
        <p:nvPicPr>
          <p:cNvPr id="1079" name="Google Shape;1079;p43"/>
          <p:cNvPicPr preferRelativeResize="0"/>
          <p:nvPr/>
        </p:nvPicPr>
        <p:blipFill rotWithShape="1">
          <a:blip r:embed="rId5">
            <a:alphaModFix/>
          </a:blip>
          <a:srcRect b="0" l="0" r="0" t="0"/>
          <a:stretch/>
        </p:blipFill>
        <p:spPr>
          <a:xfrm>
            <a:off x="1860794" y="3108960"/>
            <a:ext cx="14566412" cy="61796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44"/>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086" name="Google Shape;1086;p44"/>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44"/>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088" name="Google Shape;1088;p44"/>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4"/>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KẾT QUẢ KHẢO SÁT HS</a:t>
            </a:r>
            <a:endParaRPr/>
          </a:p>
        </p:txBody>
      </p:sp>
      <p:sp>
        <p:nvSpPr>
          <p:cNvPr id="1090" name="Google Shape;1090;p44"/>
          <p:cNvSpPr/>
          <p:nvPr/>
        </p:nvSpPr>
        <p:spPr>
          <a:xfrm>
            <a:off x="2057400" y="1539114"/>
            <a:ext cx="15697200" cy="1280197"/>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HS đề xuất ý kiến trong tiến trình thầy/cô xây dựng và sử dụng video dạy học thực hành môn Sinh học</a:t>
            </a:r>
            <a:endParaRPr sz="3600">
              <a:solidFill>
                <a:schemeClr val="dk1"/>
              </a:solidFill>
              <a:latin typeface="Arial"/>
              <a:ea typeface="Arial"/>
              <a:cs typeface="Arial"/>
              <a:sym typeface="Arial"/>
            </a:endParaRPr>
          </a:p>
        </p:txBody>
      </p:sp>
      <p:pic>
        <p:nvPicPr>
          <p:cNvPr id="1091" name="Google Shape;1091;p44"/>
          <p:cNvPicPr preferRelativeResize="0"/>
          <p:nvPr/>
        </p:nvPicPr>
        <p:blipFill rotWithShape="1">
          <a:blip r:embed="rId5">
            <a:alphaModFix/>
          </a:blip>
          <a:srcRect b="0" l="0" r="0" t="0"/>
          <a:stretch/>
        </p:blipFill>
        <p:spPr>
          <a:xfrm>
            <a:off x="2210667" y="3238500"/>
            <a:ext cx="13977409" cy="6572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45"/>
          <p:cNvSpPr/>
          <p:nvPr/>
        </p:nvSpPr>
        <p:spPr>
          <a:xfrm>
            <a:off x="-118538" y="0"/>
            <a:ext cx="3653791" cy="10287000"/>
          </a:xfrm>
          <a:custGeom>
            <a:rect b="b" l="l" r="r" t="t"/>
            <a:pathLst>
              <a:path extrusionOk="0" h="3602237" w="872170">
                <a:moveTo>
                  <a:pt x="0" y="0"/>
                </a:moveTo>
                <a:lnTo>
                  <a:pt x="872170" y="0"/>
                </a:lnTo>
                <a:lnTo>
                  <a:pt x="872170" y="3602237"/>
                </a:lnTo>
                <a:lnTo>
                  <a:pt x="0" y="3602237"/>
                </a:lnTo>
                <a:close/>
              </a:path>
            </a:pathLst>
          </a:custGeom>
          <a:solidFill>
            <a:srgbClr val="8CB3E3"/>
          </a:solidFill>
          <a:ln>
            <a:noFill/>
          </a:ln>
        </p:spPr>
      </p:sp>
      <p:sp>
        <p:nvSpPr>
          <p:cNvPr id="1097" name="Google Shape;1097;p45"/>
          <p:cNvSpPr/>
          <p:nvPr/>
        </p:nvSpPr>
        <p:spPr>
          <a:xfrm>
            <a:off x="2262261" y="9267342"/>
            <a:ext cx="2376677" cy="2376677"/>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BD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5"/>
          <p:cNvSpPr/>
          <p:nvPr/>
        </p:nvSpPr>
        <p:spPr>
          <a:xfrm rot="-5400000">
            <a:off x="10366281" y="-1968552"/>
            <a:ext cx="2030919" cy="13924282"/>
          </a:xfrm>
          <a:custGeom>
            <a:rect b="b" l="l" r="r" t="t"/>
            <a:pathLst>
              <a:path extrusionOk="0" h="15600682" w="2353310">
                <a:moveTo>
                  <a:pt x="784860" y="15533371"/>
                </a:moveTo>
                <a:cubicBezTo>
                  <a:pt x="905510" y="15574012"/>
                  <a:pt x="1042670" y="15600682"/>
                  <a:pt x="1177290" y="15600682"/>
                </a:cubicBezTo>
                <a:cubicBezTo>
                  <a:pt x="1311910" y="15600682"/>
                  <a:pt x="1441450" y="15577821"/>
                  <a:pt x="1560830" y="15537182"/>
                </a:cubicBezTo>
                <a:cubicBezTo>
                  <a:pt x="1563370" y="15535912"/>
                  <a:pt x="1565910" y="15535912"/>
                  <a:pt x="1568450" y="15534641"/>
                </a:cubicBezTo>
                <a:cubicBezTo>
                  <a:pt x="2016760" y="15372082"/>
                  <a:pt x="2346960" y="14942821"/>
                  <a:pt x="2353310" y="14401997"/>
                </a:cubicBezTo>
                <a:lnTo>
                  <a:pt x="2353310" y="0"/>
                </a:lnTo>
                <a:lnTo>
                  <a:pt x="0" y="0"/>
                </a:lnTo>
                <a:lnTo>
                  <a:pt x="0" y="14390934"/>
                </a:lnTo>
                <a:cubicBezTo>
                  <a:pt x="6350" y="14945362"/>
                  <a:pt x="331470" y="15374621"/>
                  <a:pt x="784860" y="15533371"/>
                </a:cubicBezTo>
                <a:close/>
              </a:path>
            </a:pathLst>
          </a:custGeom>
          <a:solidFill>
            <a:srgbClr val="496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5"/>
          <p:cNvSpPr/>
          <p:nvPr/>
        </p:nvSpPr>
        <p:spPr>
          <a:xfrm rot="-5400000">
            <a:off x="10363035" y="-4923777"/>
            <a:ext cx="1981532" cy="13868403"/>
          </a:xfrm>
          <a:custGeom>
            <a:rect b="b" l="l" r="r" t="t"/>
            <a:pathLst>
              <a:path extrusionOk="0" h="15600682" w="2353310">
                <a:moveTo>
                  <a:pt x="784860" y="15533371"/>
                </a:moveTo>
                <a:cubicBezTo>
                  <a:pt x="905510" y="15574012"/>
                  <a:pt x="1042670" y="15600682"/>
                  <a:pt x="1177290" y="15600682"/>
                </a:cubicBezTo>
                <a:cubicBezTo>
                  <a:pt x="1311910" y="15600682"/>
                  <a:pt x="1441450" y="15577821"/>
                  <a:pt x="1560830" y="15537182"/>
                </a:cubicBezTo>
                <a:cubicBezTo>
                  <a:pt x="1563370" y="15535912"/>
                  <a:pt x="1565910" y="15535912"/>
                  <a:pt x="1568450" y="15534641"/>
                </a:cubicBezTo>
                <a:cubicBezTo>
                  <a:pt x="2016760" y="15372082"/>
                  <a:pt x="2346960" y="14942821"/>
                  <a:pt x="2353310" y="14401997"/>
                </a:cubicBezTo>
                <a:lnTo>
                  <a:pt x="2353310" y="0"/>
                </a:lnTo>
                <a:lnTo>
                  <a:pt x="0" y="0"/>
                </a:lnTo>
                <a:lnTo>
                  <a:pt x="0" y="14390934"/>
                </a:lnTo>
                <a:cubicBezTo>
                  <a:pt x="6350" y="14945362"/>
                  <a:pt x="331470" y="15374621"/>
                  <a:pt x="784860" y="15533371"/>
                </a:cubicBezTo>
                <a:close/>
              </a:path>
            </a:pathLst>
          </a:custGeom>
          <a:solidFill>
            <a:srgbClr val="496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5"/>
          <p:cNvSpPr/>
          <p:nvPr/>
        </p:nvSpPr>
        <p:spPr>
          <a:xfrm>
            <a:off x="4728949" y="1623263"/>
            <a:ext cx="1070043" cy="915519"/>
          </a:xfrm>
          <a:custGeom>
            <a:rect b="b" l="l" r="r" t="t"/>
            <a:pathLst>
              <a:path extrusionOk="0" h="702342" w="766444">
                <a:moveTo>
                  <a:pt x="0" y="0"/>
                </a:moveTo>
                <a:lnTo>
                  <a:pt x="766444" y="0"/>
                </a:lnTo>
                <a:lnTo>
                  <a:pt x="766444" y="702341"/>
                </a:lnTo>
                <a:lnTo>
                  <a:pt x="0" y="702341"/>
                </a:lnTo>
                <a:lnTo>
                  <a:pt x="0" y="0"/>
                </a:lnTo>
                <a:close/>
              </a:path>
            </a:pathLst>
          </a:custGeom>
          <a:blipFill rotWithShape="1">
            <a:blip r:embed="rId3">
              <a:alphaModFix/>
            </a:blip>
            <a:stretch>
              <a:fillRect b="0" l="0" r="0" t="0"/>
            </a:stretch>
          </a:blipFill>
          <a:ln>
            <a:noFill/>
          </a:ln>
        </p:spPr>
      </p:sp>
      <p:sp>
        <p:nvSpPr>
          <p:cNvPr id="1101" name="Google Shape;1101;p45"/>
          <p:cNvSpPr/>
          <p:nvPr/>
        </p:nvSpPr>
        <p:spPr>
          <a:xfrm>
            <a:off x="4728949" y="4575868"/>
            <a:ext cx="742555" cy="947571"/>
          </a:xfrm>
          <a:custGeom>
            <a:rect b="b" l="l" r="r" t="t"/>
            <a:pathLst>
              <a:path extrusionOk="0" h="766444" w="766444">
                <a:moveTo>
                  <a:pt x="0" y="0"/>
                </a:moveTo>
                <a:lnTo>
                  <a:pt x="766444" y="0"/>
                </a:lnTo>
                <a:lnTo>
                  <a:pt x="766444" y="766444"/>
                </a:lnTo>
                <a:lnTo>
                  <a:pt x="0" y="766444"/>
                </a:lnTo>
                <a:lnTo>
                  <a:pt x="0" y="0"/>
                </a:lnTo>
                <a:close/>
              </a:path>
            </a:pathLst>
          </a:custGeom>
          <a:blipFill rotWithShape="1">
            <a:blip r:embed="rId4">
              <a:alphaModFix/>
            </a:blip>
            <a:stretch>
              <a:fillRect b="0" l="0" r="0" t="0"/>
            </a:stretch>
          </a:blipFill>
          <a:ln>
            <a:noFill/>
          </a:ln>
        </p:spPr>
      </p:sp>
      <p:sp>
        <p:nvSpPr>
          <p:cNvPr id="1102" name="Google Shape;1102;p45"/>
          <p:cNvSpPr/>
          <p:nvPr/>
        </p:nvSpPr>
        <p:spPr>
          <a:xfrm>
            <a:off x="4728949" y="7420720"/>
            <a:ext cx="954864" cy="532938"/>
          </a:xfrm>
          <a:custGeom>
            <a:rect b="b" l="l" r="r" t="t"/>
            <a:pathLst>
              <a:path extrusionOk="0" h="688490" w="688490">
                <a:moveTo>
                  <a:pt x="0" y="0"/>
                </a:moveTo>
                <a:lnTo>
                  <a:pt x="688489" y="0"/>
                </a:lnTo>
                <a:lnTo>
                  <a:pt x="688489" y="688489"/>
                </a:lnTo>
                <a:lnTo>
                  <a:pt x="0" y="688489"/>
                </a:lnTo>
                <a:lnTo>
                  <a:pt x="0" y="0"/>
                </a:lnTo>
                <a:close/>
              </a:path>
            </a:pathLst>
          </a:custGeom>
          <a:blipFill rotWithShape="1">
            <a:blip r:embed="rId5">
              <a:alphaModFix/>
            </a:blip>
            <a:stretch>
              <a:fillRect b="0" l="0" r="0" t="0"/>
            </a:stretch>
          </a:blipFill>
          <a:ln>
            <a:noFill/>
          </a:ln>
        </p:spPr>
      </p:sp>
      <p:sp>
        <p:nvSpPr>
          <p:cNvPr id="1103" name="Google Shape;1103;p45"/>
          <p:cNvSpPr txBox="1"/>
          <p:nvPr/>
        </p:nvSpPr>
        <p:spPr>
          <a:xfrm>
            <a:off x="6384284" y="1527025"/>
            <a:ext cx="11294116" cy="110799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rgbClr val="FFFFFF"/>
                </a:solidFill>
                <a:latin typeface="Arial"/>
                <a:ea typeface="Arial"/>
                <a:cs typeface="Arial"/>
                <a:sym typeface="Arial"/>
              </a:rPr>
              <a:t>KLTN kế thừa và phát huy các vấn đề trên dựa theo hướng của đề tài. </a:t>
            </a:r>
            <a:endParaRPr sz="3600">
              <a:solidFill>
                <a:srgbClr val="FFFFFF"/>
              </a:solidFill>
              <a:latin typeface="Arial"/>
              <a:ea typeface="Arial"/>
              <a:cs typeface="Arial"/>
              <a:sym typeface="Arial"/>
            </a:endParaRPr>
          </a:p>
        </p:txBody>
      </p:sp>
      <p:sp>
        <p:nvSpPr>
          <p:cNvPr id="1104" name="Google Shape;1104;p45"/>
          <p:cNvSpPr txBox="1"/>
          <p:nvPr/>
        </p:nvSpPr>
        <p:spPr>
          <a:xfrm>
            <a:off x="3535253" y="6987391"/>
            <a:ext cx="14808626" cy="184665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4000">
                <a:solidFill>
                  <a:schemeClr val="dk1"/>
                </a:solidFill>
                <a:latin typeface="Arial"/>
                <a:ea typeface="Arial"/>
                <a:cs typeface="Arial"/>
                <a:sym typeface="Arial"/>
              </a:rPr>
              <a:t>“Xây dựng và sử dụng video thực hành chủ Cảm ứng, </a:t>
            </a:r>
            <a:endParaRPr b="1" sz="4000">
              <a:solidFill>
                <a:schemeClr val="dk1"/>
              </a:solidFill>
              <a:latin typeface="Arial"/>
              <a:ea typeface="Arial"/>
              <a:cs typeface="Arial"/>
              <a:sym typeface="Arial"/>
            </a:endParaRPr>
          </a:p>
          <a:p>
            <a:pPr indent="0" lvl="0" marL="0" marR="0" rtl="0" algn="ctr">
              <a:spcBef>
                <a:spcPts val="0"/>
              </a:spcBef>
              <a:spcAft>
                <a:spcPts val="0"/>
              </a:spcAft>
              <a:buNone/>
            </a:pPr>
            <a:r>
              <a:rPr b="1" lang="en-US" sz="4000">
                <a:solidFill>
                  <a:schemeClr val="dk1"/>
                </a:solidFill>
                <a:latin typeface="Arial"/>
                <a:ea typeface="Arial"/>
                <a:cs typeface="Arial"/>
                <a:sym typeface="Arial"/>
              </a:rPr>
              <a:t>Sinh trưởng và phát triển, Sinh sản ở sinh vật – Sinh học 11” là cần thiết và đáp ứng nhu cầu đổi mới PPDH</a:t>
            </a:r>
            <a:endParaRPr b="1" sz="4000">
              <a:solidFill>
                <a:schemeClr val="dk1"/>
              </a:solidFill>
              <a:latin typeface="Arial"/>
              <a:ea typeface="Arial"/>
              <a:cs typeface="Arial"/>
              <a:sym typeface="Arial"/>
            </a:endParaRPr>
          </a:p>
        </p:txBody>
      </p:sp>
      <p:sp>
        <p:nvSpPr>
          <p:cNvPr id="1105" name="Google Shape;1105;p45"/>
          <p:cNvSpPr txBox="1"/>
          <p:nvPr/>
        </p:nvSpPr>
        <p:spPr>
          <a:xfrm>
            <a:off x="-2" y="2450382"/>
            <a:ext cx="3450602" cy="3558667"/>
          </a:xfrm>
          <a:prstGeom prst="rect">
            <a:avLst/>
          </a:prstGeom>
          <a:noFill/>
          <a:ln>
            <a:noFill/>
          </a:ln>
        </p:spPr>
        <p:txBody>
          <a:bodyPr anchorCtr="0" anchor="t" bIns="0" lIns="0" spcFirstLastPara="1" rIns="0" wrap="square" tIns="0">
            <a:spAutoFit/>
          </a:bodyPr>
          <a:lstStyle/>
          <a:p>
            <a:pPr indent="0" lvl="1" marL="457200" marR="0" rtl="0" algn="ctr">
              <a:lnSpc>
                <a:spcPct val="140000"/>
              </a:lnSpc>
              <a:spcBef>
                <a:spcPts val="0"/>
              </a:spcBef>
              <a:spcAft>
                <a:spcPts val="0"/>
              </a:spcAft>
              <a:buNone/>
            </a:pPr>
            <a:r>
              <a:rPr b="1" i="0" lang="en-US" sz="5000" u="none" cap="none" strike="noStrike">
                <a:solidFill>
                  <a:srgbClr val="0D0F68"/>
                </a:solidFill>
                <a:latin typeface="Nunito Sans"/>
                <a:ea typeface="Nunito Sans"/>
                <a:cs typeface="Nunito Sans"/>
                <a:sym typeface="Nunito Sans"/>
              </a:rPr>
              <a:t>TIỂU </a:t>
            </a:r>
            <a:endParaRPr/>
          </a:p>
          <a:p>
            <a:pPr indent="0" lvl="1" marL="457200" marR="0" rtl="0" algn="ctr">
              <a:lnSpc>
                <a:spcPct val="140000"/>
              </a:lnSpc>
              <a:spcBef>
                <a:spcPts val="0"/>
              </a:spcBef>
              <a:spcAft>
                <a:spcPts val="0"/>
              </a:spcAft>
              <a:buNone/>
            </a:pPr>
            <a:r>
              <a:rPr b="1" i="0" lang="en-US" sz="5000" u="none" cap="none" strike="noStrike">
                <a:solidFill>
                  <a:srgbClr val="0D0F68"/>
                </a:solidFill>
                <a:latin typeface="Nunito Sans"/>
                <a:ea typeface="Nunito Sans"/>
                <a:cs typeface="Nunito Sans"/>
                <a:sym typeface="Nunito Sans"/>
              </a:rPr>
              <a:t>KẾT </a:t>
            </a:r>
            <a:endParaRPr/>
          </a:p>
          <a:p>
            <a:pPr indent="0" lvl="1" marL="457200" marR="0" rtl="0" algn="ctr">
              <a:lnSpc>
                <a:spcPct val="140000"/>
              </a:lnSpc>
              <a:spcBef>
                <a:spcPts val="0"/>
              </a:spcBef>
              <a:spcAft>
                <a:spcPts val="0"/>
              </a:spcAft>
              <a:buNone/>
            </a:pPr>
            <a:r>
              <a:rPr b="1" i="0" lang="en-US" sz="5000" u="none" cap="none" strike="noStrike">
                <a:solidFill>
                  <a:srgbClr val="0D0F68"/>
                </a:solidFill>
                <a:latin typeface="Nunito Sans"/>
                <a:ea typeface="Nunito Sans"/>
                <a:cs typeface="Nunito Sans"/>
                <a:sym typeface="Nunito Sans"/>
              </a:rPr>
              <a:t>CHƯƠNG </a:t>
            </a:r>
            <a:endParaRPr/>
          </a:p>
          <a:p>
            <a:pPr indent="0" lvl="1" marL="457200" marR="0" rtl="0" algn="ctr">
              <a:lnSpc>
                <a:spcPct val="140000"/>
              </a:lnSpc>
              <a:spcBef>
                <a:spcPts val="0"/>
              </a:spcBef>
              <a:spcAft>
                <a:spcPts val="0"/>
              </a:spcAft>
              <a:buNone/>
            </a:pPr>
            <a:r>
              <a:rPr b="1" i="0" lang="en-US" sz="5000" u="none" cap="none" strike="noStrike">
                <a:solidFill>
                  <a:srgbClr val="0D0F68"/>
                </a:solidFill>
                <a:latin typeface="Nunito Sans"/>
                <a:ea typeface="Nunito Sans"/>
                <a:cs typeface="Nunito Sans"/>
                <a:sym typeface="Nunito Sans"/>
              </a:rPr>
              <a:t>I</a:t>
            </a:r>
            <a:endParaRPr/>
          </a:p>
        </p:txBody>
      </p:sp>
      <p:sp>
        <p:nvSpPr>
          <p:cNvPr id="1106" name="Google Shape;1106;p45"/>
          <p:cNvSpPr/>
          <p:nvPr/>
        </p:nvSpPr>
        <p:spPr>
          <a:xfrm>
            <a:off x="17313874" y="-41654"/>
            <a:ext cx="1030005" cy="1028700"/>
          </a:xfrm>
          <a:prstGeom prst="flowChartConnector">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5"/>
          <p:cNvSpPr/>
          <p:nvPr/>
        </p:nvSpPr>
        <p:spPr>
          <a:xfrm>
            <a:off x="0" y="-10110"/>
            <a:ext cx="1037108" cy="1028700"/>
          </a:xfrm>
          <a:prstGeom prst="flowChartConnector">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5"/>
          <p:cNvSpPr txBox="1"/>
          <p:nvPr/>
        </p:nvSpPr>
        <p:spPr>
          <a:xfrm>
            <a:off x="5829472" y="4122869"/>
            <a:ext cx="12514408" cy="166199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600">
                <a:solidFill>
                  <a:srgbClr val="FFFFFF"/>
                </a:solidFill>
                <a:latin typeface="Arial"/>
                <a:ea typeface="Arial"/>
                <a:cs typeface="Arial"/>
                <a:sym typeface="Arial"/>
              </a:rPr>
              <a:t>Điều tra khảo sát thực trạng về dạy học thực hành Sinh học, dạy học thực hành bằng video ở trường phổ thông với số lượng 42 GV Sinh học và 51 HS THPT.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46"/>
          <p:cNvSpPr/>
          <p:nvPr/>
        </p:nvSpPr>
        <p:spPr>
          <a:xfrm>
            <a:off x="0" y="0"/>
            <a:ext cx="18288000" cy="5143500"/>
          </a:xfrm>
          <a:custGeom>
            <a:rect b="b" l="l" r="r" t="t"/>
            <a:pathLst>
              <a:path extrusionOk="0" h="5143500" w="18288000">
                <a:moveTo>
                  <a:pt x="0" y="0"/>
                </a:moveTo>
                <a:lnTo>
                  <a:pt x="18288000" y="0"/>
                </a:lnTo>
                <a:lnTo>
                  <a:pt x="18288000" y="5143500"/>
                </a:lnTo>
                <a:lnTo>
                  <a:pt x="0" y="5143500"/>
                </a:lnTo>
                <a:lnTo>
                  <a:pt x="0" y="0"/>
                </a:lnTo>
                <a:close/>
              </a:path>
            </a:pathLst>
          </a:custGeom>
          <a:blipFill rotWithShape="1">
            <a:blip r:embed="rId3">
              <a:alphaModFix/>
            </a:blip>
            <a:stretch>
              <a:fillRect b="-64477" l="0" r="0" t="-72399"/>
            </a:stretch>
          </a:blipFill>
          <a:ln>
            <a:noFill/>
          </a:ln>
        </p:spPr>
      </p:sp>
      <p:pic>
        <p:nvPicPr>
          <p:cNvPr id="1114" name="Google Shape;1114;p46"/>
          <p:cNvPicPr preferRelativeResize="0"/>
          <p:nvPr/>
        </p:nvPicPr>
        <p:blipFill rotWithShape="1">
          <a:blip r:embed="rId4">
            <a:alphaModFix/>
          </a:blip>
          <a:srcRect b="20968" l="0" r="0" t="52437"/>
          <a:stretch/>
        </p:blipFill>
        <p:spPr>
          <a:xfrm>
            <a:off x="4404360" y="-1"/>
            <a:ext cx="7391400" cy="2590557"/>
          </a:xfrm>
          <a:prstGeom prst="rect">
            <a:avLst/>
          </a:prstGeom>
          <a:noFill/>
          <a:ln>
            <a:noFill/>
          </a:ln>
        </p:spPr>
      </p:pic>
      <p:pic>
        <p:nvPicPr>
          <p:cNvPr id="1115" name="Google Shape;1115;p46"/>
          <p:cNvPicPr preferRelativeResize="0"/>
          <p:nvPr/>
        </p:nvPicPr>
        <p:blipFill rotWithShape="1">
          <a:blip r:embed="rId5">
            <a:alphaModFix/>
          </a:blip>
          <a:srcRect b="36482" l="0" r="0" t="38334"/>
          <a:stretch/>
        </p:blipFill>
        <p:spPr>
          <a:xfrm>
            <a:off x="11811000" y="0"/>
            <a:ext cx="6179668" cy="2590556"/>
          </a:xfrm>
          <a:prstGeom prst="rect">
            <a:avLst/>
          </a:prstGeom>
          <a:noFill/>
          <a:ln>
            <a:noFill/>
          </a:ln>
        </p:spPr>
      </p:pic>
      <p:grpSp>
        <p:nvGrpSpPr>
          <p:cNvPr id="1116" name="Google Shape;1116;p46"/>
          <p:cNvGrpSpPr/>
          <p:nvPr/>
        </p:nvGrpSpPr>
        <p:grpSpPr>
          <a:xfrm>
            <a:off x="-15240" y="9113639"/>
            <a:ext cx="18476217" cy="1173361"/>
            <a:chOff x="0" y="-38100"/>
            <a:chExt cx="4866164" cy="309033"/>
          </a:xfrm>
        </p:grpSpPr>
        <p:sp>
          <p:nvSpPr>
            <p:cNvPr id="1117" name="Google Shape;1117;p46"/>
            <p:cNvSpPr/>
            <p:nvPr/>
          </p:nvSpPr>
          <p:spPr>
            <a:xfrm>
              <a:off x="0" y="0"/>
              <a:ext cx="4866164" cy="270933"/>
            </a:xfrm>
            <a:custGeom>
              <a:rect b="b" l="l" r="r" t="t"/>
              <a:pathLst>
                <a:path extrusionOk="0" h="270933" w="4866164">
                  <a:moveTo>
                    <a:pt x="0" y="0"/>
                  </a:moveTo>
                  <a:lnTo>
                    <a:pt x="4866164" y="0"/>
                  </a:lnTo>
                  <a:lnTo>
                    <a:pt x="4866164" y="270933"/>
                  </a:lnTo>
                  <a:lnTo>
                    <a:pt x="0" y="270933"/>
                  </a:lnTo>
                  <a:close/>
                </a:path>
              </a:pathLst>
            </a:custGeom>
            <a:solidFill>
              <a:srgbClr val="5B98BA"/>
            </a:solidFill>
            <a:ln>
              <a:noFill/>
            </a:ln>
          </p:spPr>
        </p:sp>
        <p:sp>
          <p:nvSpPr>
            <p:cNvPr id="1118" name="Google Shape;1118;p46"/>
            <p:cNvSpPr txBox="1"/>
            <p:nvPr/>
          </p:nvSpPr>
          <p:spPr>
            <a:xfrm>
              <a:off x="0" y="-38100"/>
              <a:ext cx="4866164" cy="3090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9" name="Google Shape;1119;p46"/>
          <p:cNvGrpSpPr/>
          <p:nvPr/>
        </p:nvGrpSpPr>
        <p:grpSpPr>
          <a:xfrm>
            <a:off x="0" y="2445895"/>
            <a:ext cx="18288000" cy="5250548"/>
            <a:chOff x="0" y="-38100"/>
            <a:chExt cx="3042735" cy="1382860"/>
          </a:xfrm>
        </p:grpSpPr>
        <p:sp>
          <p:nvSpPr>
            <p:cNvPr id="1120" name="Google Shape;1120;p46"/>
            <p:cNvSpPr/>
            <p:nvPr/>
          </p:nvSpPr>
          <p:spPr>
            <a:xfrm>
              <a:off x="0" y="0"/>
              <a:ext cx="3042735" cy="1344760"/>
            </a:xfrm>
            <a:custGeom>
              <a:rect b="b" l="l" r="r" t="t"/>
              <a:pathLst>
                <a:path extrusionOk="0" h="1344760" w="3042735">
                  <a:moveTo>
                    <a:pt x="0" y="0"/>
                  </a:moveTo>
                  <a:lnTo>
                    <a:pt x="3042735" y="0"/>
                  </a:lnTo>
                  <a:lnTo>
                    <a:pt x="3042735" y="1344760"/>
                  </a:lnTo>
                  <a:lnTo>
                    <a:pt x="0" y="1344760"/>
                  </a:lnTo>
                  <a:close/>
                </a:path>
              </a:pathLst>
            </a:custGeom>
            <a:solidFill>
              <a:srgbClr val="145DA0"/>
            </a:solidFill>
            <a:ln>
              <a:noFill/>
            </a:ln>
          </p:spPr>
        </p:sp>
        <p:sp>
          <p:nvSpPr>
            <p:cNvPr id="1121" name="Google Shape;1121;p46"/>
            <p:cNvSpPr txBox="1"/>
            <p:nvPr/>
          </p:nvSpPr>
          <p:spPr>
            <a:xfrm>
              <a:off x="0" y="-38100"/>
              <a:ext cx="3042735" cy="138286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2" name="Google Shape;1122;p46"/>
          <p:cNvSpPr txBox="1"/>
          <p:nvPr/>
        </p:nvSpPr>
        <p:spPr>
          <a:xfrm>
            <a:off x="1181100" y="3411390"/>
            <a:ext cx="15925800" cy="3008581"/>
          </a:xfrm>
          <a:prstGeom prst="rect">
            <a:avLst/>
          </a:prstGeom>
          <a:noFill/>
          <a:ln>
            <a:noFill/>
          </a:ln>
        </p:spPr>
        <p:txBody>
          <a:bodyPr anchorCtr="0" anchor="t" bIns="0" lIns="0" spcFirstLastPara="1" rIns="0" wrap="square" tIns="0">
            <a:spAutoFit/>
          </a:bodyPr>
          <a:lstStyle/>
          <a:p>
            <a:pPr indent="0" lvl="0" marL="0" marR="0" rtl="0" algn="ctr">
              <a:lnSpc>
                <a:spcPct val="204875"/>
              </a:lnSpc>
              <a:spcBef>
                <a:spcPts val="0"/>
              </a:spcBef>
              <a:spcAft>
                <a:spcPts val="0"/>
              </a:spcAft>
              <a:buNone/>
            </a:pPr>
            <a:r>
              <a:rPr b="1" lang="en-US" sz="4000">
                <a:solidFill>
                  <a:srgbClr val="FDFDFD"/>
                </a:solidFill>
                <a:latin typeface="Arial"/>
                <a:ea typeface="Arial"/>
                <a:cs typeface="Arial"/>
                <a:sym typeface="Arial"/>
              </a:rPr>
              <a:t>CHƯƠNG 2. XÂY DỰNG VÀ SỬ DỤNG VIDEO DẠY HỌC </a:t>
            </a:r>
            <a:endParaRPr/>
          </a:p>
          <a:p>
            <a:pPr indent="0" lvl="0" marL="0" marR="0" rtl="0" algn="ctr">
              <a:lnSpc>
                <a:spcPct val="204875"/>
              </a:lnSpc>
              <a:spcBef>
                <a:spcPts val="0"/>
              </a:spcBef>
              <a:spcAft>
                <a:spcPts val="0"/>
              </a:spcAft>
              <a:buNone/>
            </a:pPr>
            <a:r>
              <a:rPr b="1" lang="en-US" sz="4000">
                <a:solidFill>
                  <a:srgbClr val="FDFDFD"/>
                </a:solidFill>
                <a:latin typeface="Arial"/>
                <a:ea typeface="Arial"/>
                <a:cs typeface="Arial"/>
                <a:sym typeface="Arial"/>
              </a:rPr>
              <a:t>THỰC HÀNH CHỦ ĐỀ CẢM ỨNG, SINH TRƯỜNG VÀ PHÁT TRIỂN, SINH SẢN Ở SINH VẬT SINH HỌC 11</a:t>
            </a:r>
            <a:endParaRPr/>
          </a:p>
        </p:txBody>
      </p:sp>
      <p:pic>
        <p:nvPicPr>
          <p:cNvPr id="1123" name="Google Shape;1123;p46"/>
          <p:cNvPicPr preferRelativeResize="0"/>
          <p:nvPr/>
        </p:nvPicPr>
        <p:blipFill rotWithShape="1">
          <a:blip r:embed="rId6">
            <a:alphaModFix/>
          </a:blip>
          <a:srcRect b="8495" l="-1712" r="-39477" t="53964"/>
          <a:stretch/>
        </p:blipFill>
        <p:spPr>
          <a:xfrm>
            <a:off x="-381000" y="-32424"/>
            <a:ext cx="7391400" cy="273521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47"/>
          <p:cNvSpPr/>
          <p:nvPr/>
        </p:nvSpPr>
        <p:spPr>
          <a:xfrm>
            <a:off x="181350" y="7934895"/>
            <a:ext cx="17556086" cy="1395429"/>
          </a:xfrm>
          <a:prstGeom prst="roundRect">
            <a:avLst>
              <a:gd fmla="val 16667" name="adj"/>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0" name="Google Shape;1130;p47"/>
          <p:cNvSpPr/>
          <p:nvPr/>
        </p:nvSpPr>
        <p:spPr>
          <a:xfrm>
            <a:off x="181547" y="5907061"/>
            <a:ext cx="17556086" cy="1395429"/>
          </a:xfrm>
          <a:prstGeom prst="roundRect">
            <a:avLst>
              <a:gd fmla="val 16667" name="adj"/>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1" name="Google Shape;1131;p47"/>
          <p:cNvSpPr/>
          <p:nvPr/>
        </p:nvSpPr>
        <p:spPr>
          <a:xfrm>
            <a:off x="196590" y="3879227"/>
            <a:ext cx="17556086" cy="1395429"/>
          </a:xfrm>
          <a:prstGeom prst="roundRect">
            <a:avLst>
              <a:gd fmla="val 16667" name="adj"/>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2" name="Google Shape;1132;p47"/>
          <p:cNvSpPr/>
          <p:nvPr/>
        </p:nvSpPr>
        <p:spPr>
          <a:xfrm>
            <a:off x="257550" y="1850238"/>
            <a:ext cx="17556086" cy="1395429"/>
          </a:xfrm>
          <a:prstGeom prst="roundRect">
            <a:avLst>
              <a:gd fmla="val 16667" name="adj"/>
            </a:avLst>
          </a:prstGeom>
          <a:gradFill>
            <a:gsLst>
              <a:gs pos="0">
                <a:srgbClr val="759336"/>
              </a:gs>
              <a:gs pos="80000">
                <a:srgbClr val="99C247"/>
              </a:gs>
              <a:gs pos="100000">
                <a:srgbClr val="9BC545"/>
              </a:gs>
            </a:gsLst>
            <a:lin ang="16200000" scaled="0"/>
          </a:gradFill>
          <a:ln cap="flat" cmpd="sng" w="9525">
            <a:solidFill>
              <a:srgbClr val="97B85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33" name="Google Shape;1133;p4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134" name="Google Shape;1134;p47"/>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5" name="Google Shape;1135;p4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136" name="Google Shape;1136;p4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7"/>
          <p:cNvSpPr/>
          <p:nvPr/>
        </p:nvSpPr>
        <p:spPr>
          <a:xfrm>
            <a:off x="350914" y="2039801"/>
            <a:ext cx="17556086" cy="1280197"/>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2.1. Phân tích cấu trúc nội dung các chủ đề “Cảm ứng ở sinh vật”, “Sinh trưởng và phát triển ở sinh vật” và “Sinh sản ở sinh vật” - Sinh học 11</a:t>
            </a:r>
            <a:endParaRPr sz="3600">
              <a:solidFill>
                <a:schemeClr val="dk1"/>
              </a:solidFill>
              <a:latin typeface="Arial"/>
              <a:ea typeface="Arial"/>
              <a:cs typeface="Arial"/>
              <a:sym typeface="Arial"/>
            </a:endParaRPr>
          </a:p>
        </p:txBody>
      </p:sp>
      <p:sp>
        <p:nvSpPr>
          <p:cNvPr id="1138" name="Google Shape;1138;p47"/>
          <p:cNvSpPr/>
          <p:nvPr/>
        </p:nvSpPr>
        <p:spPr>
          <a:xfrm>
            <a:off x="289954" y="4075719"/>
            <a:ext cx="17556086" cy="1280197"/>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2.2. Xác định các nội dung thực hành trong chủ đề “Cảm ứng, Sinh trưởng và</a:t>
            </a:r>
            <a:endParaRPr sz="3600">
              <a:solidFill>
                <a:schemeClr val="dk1"/>
              </a:solidFill>
              <a:latin typeface="Arial"/>
              <a:ea typeface="Arial"/>
              <a:cs typeface="Arial"/>
              <a:sym typeface="Arial"/>
            </a:endParaRPr>
          </a:p>
          <a:p>
            <a:pPr indent="0" lvl="0" marL="0" marR="0" rtl="0" algn="ctr">
              <a:spcBef>
                <a:spcPts val="0"/>
              </a:spcBef>
              <a:spcAft>
                <a:spcPts val="0"/>
              </a:spcAft>
              <a:buNone/>
            </a:pPr>
            <a:r>
              <a:rPr lang="en-US" sz="3600">
                <a:solidFill>
                  <a:schemeClr val="dk1"/>
                </a:solidFill>
                <a:latin typeface="Arial"/>
                <a:ea typeface="Arial"/>
                <a:cs typeface="Arial"/>
                <a:sym typeface="Arial"/>
              </a:rPr>
              <a:t> phát triển, Sinh sản ở sinh vật” – Sinh học 11</a:t>
            </a:r>
            <a:endParaRPr sz="3600">
              <a:solidFill>
                <a:schemeClr val="dk1"/>
              </a:solidFill>
              <a:latin typeface="Arial"/>
              <a:ea typeface="Arial"/>
              <a:cs typeface="Arial"/>
              <a:sym typeface="Arial"/>
            </a:endParaRPr>
          </a:p>
        </p:txBody>
      </p:sp>
      <p:sp>
        <p:nvSpPr>
          <p:cNvPr id="1139" name="Google Shape;1139;p47"/>
          <p:cNvSpPr/>
          <p:nvPr/>
        </p:nvSpPr>
        <p:spPr>
          <a:xfrm>
            <a:off x="259474" y="8165998"/>
            <a:ext cx="17556086" cy="1280197"/>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2.3.4. Quy trình sử dụng bộ video TH chủ đề “Cảm ứng, sinh trưởng và phát triển, sinh sản ở sinh vật” - Sinh học 11 để phát triển năng lực thực nghiệm</a:t>
            </a:r>
            <a:endParaRPr sz="3600">
              <a:solidFill>
                <a:schemeClr val="dk1"/>
              </a:solidFill>
              <a:latin typeface="Arial"/>
              <a:ea typeface="Arial"/>
              <a:cs typeface="Arial"/>
              <a:sym typeface="Arial"/>
            </a:endParaRPr>
          </a:p>
        </p:txBody>
      </p:sp>
      <p:sp>
        <p:nvSpPr>
          <p:cNvPr id="1140" name="Google Shape;1140;p47"/>
          <p:cNvSpPr/>
          <p:nvPr/>
        </p:nvSpPr>
        <p:spPr>
          <a:xfrm>
            <a:off x="289954" y="6184813"/>
            <a:ext cx="17556086" cy="1280197"/>
          </a:xfrm>
          <a:prstGeom prst="roundRect">
            <a:avLst>
              <a:gd fmla="val 16667" name="adj"/>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dk1"/>
                </a:solidFill>
                <a:latin typeface="Arial"/>
                <a:ea typeface="Arial"/>
                <a:cs typeface="Arial"/>
                <a:sym typeface="Arial"/>
              </a:rPr>
              <a:t>2.3.3. Ví dụ minh họa quy trình xây dựng video TH trong dạy học chủ đề “Cảm ứng, sinh trưởng và phát triển, sinh sản ở sinh vật” - Sinh học 11 theo CT GDPT 2018</a:t>
            </a:r>
            <a:endParaRPr sz="3600">
              <a:solidFill>
                <a:schemeClr val="dk1"/>
              </a:solidFill>
              <a:latin typeface="Arial"/>
              <a:ea typeface="Arial"/>
              <a:cs typeface="Arial"/>
              <a:sym typeface="Arial"/>
            </a:endParaRPr>
          </a:p>
        </p:txBody>
      </p:sp>
      <p:sp>
        <p:nvSpPr>
          <p:cNvPr id="1141" name="Google Shape;1141;p47"/>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4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148" name="Google Shape;1148;p48"/>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9" name="Google Shape;1149;p4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150" name="Google Shape;1150;p4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8"/>
          <p:cNvSpPr/>
          <p:nvPr/>
        </p:nvSpPr>
        <p:spPr>
          <a:xfrm>
            <a:off x="-30480" y="1491092"/>
            <a:ext cx="9880714" cy="1280197"/>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2.1. Phân tích cấu trúc nội dung các chủ đề</a:t>
            </a:r>
            <a:endParaRPr b="1" sz="3600">
              <a:solidFill>
                <a:schemeClr val="dk1"/>
              </a:solidFill>
              <a:latin typeface="Arial"/>
              <a:ea typeface="Arial"/>
              <a:cs typeface="Arial"/>
              <a:sym typeface="Arial"/>
            </a:endParaRPr>
          </a:p>
        </p:txBody>
      </p:sp>
      <p:sp>
        <p:nvSpPr>
          <p:cNvPr id="1152" name="Google Shape;1152;p48"/>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grpSp>
        <p:nvGrpSpPr>
          <p:cNvPr id="1153" name="Google Shape;1153;p48"/>
          <p:cNvGrpSpPr/>
          <p:nvPr/>
        </p:nvGrpSpPr>
        <p:grpSpPr>
          <a:xfrm>
            <a:off x="1124973" y="3395428"/>
            <a:ext cx="16038053" cy="5348479"/>
            <a:chOff x="1023" y="1970639"/>
            <a:chExt cx="16038053" cy="5348479"/>
          </a:xfrm>
        </p:grpSpPr>
        <p:sp>
          <p:nvSpPr>
            <p:cNvPr id="1154" name="Google Shape;1154;p48"/>
            <p:cNvSpPr/>
            <p:nvPr/>
          </p:nvSpPr>
          <p:spPr>
            <a:xfrm>
              <a:off x="8020049" y="4180754"/>
              <a:ext cx="5808911" cy="928248"/>
            </a:xfrm>
            <a:custGeom>
              <a:rect b="b" l="l" r="r" t="t"/>
              <a:pathLst>
                <a:path extrusionOk="0" h="120000" w="120000">
                  <a:moveTo>
                    <a:pt x="0" y="0"/>
                  </a:moveTo>
                  <a:lnTo>
                    <a:pt x="0" y="60000"/>
                  </a:lnTo>
                  <a:lnTo>
                    <a:pt x="120000" y="60000"/>
                  </a:lnTo>
                  <a:lnTo>
                    <a:pt x="120000" y="120000"/>
                  </a:lnTo>
                </a:path>
              </a:pathLst>
            </a:custGeom>
            <a:noFill/>
            <a:ln cap="flat" cmpd="sng" w="25400">
              <a:solidFill>
                <a:srgbClr val="4DADC7"/>
              </a:solidFill>
              <a:prstDash val="solid"/>
              <a:round/>
              <a:headEnd len="sm" w="sm" type="none"/>
              <a:tailEnd len="sm" w="sm" type="none"/>
            </a:ln>
          </p:spPr>
        </p:sp>
        <p:sp>
          <p:nvSpPr>
            <p:cNvPr id="1155" name="Google Shape;1155;p48"/>
            <p:cNvSpPr/>
            <p:nvPr/>
          </p:nvSpPr>
          <p:spPr>
            <a:xfrm>
              <a:off x="8020049" y="4180754"/>
              <a:ext cx="460433" cy="928248"/>
            </a:xfrm>
            <a:custGeom>
              <a:rect b="b" l="l" r="r" t="t"/>
              <a:pathLst>
                <a:path extrusionOk="0" h="120000" w="120000">
                  <a:moveTo>
                    <a:pt x="0" y="0"/>
                  </a:moveTo>
                  <a:lnTo>
                    <a:pt x="0" y="60000"/>
                  </a:lnTo>
                  <a:lnTo>
                    <a:pt x="120000" y="60000"/>
                  </a:lnTo>
                  <a:lnTo>
                    <a:pt x="120000" y="120000"/>
                  </a:lnTo>
                </a:path>
              </a:pathLst>
            </a:custGeom>
            <a:noFill/>
            <a:ln cap="flat" cmpd="sng" w="25400">
              <a:solidFill>
                <a:srgbClr val="4DADC7"/>
              </a:solidFill>
              <a:prstDash val="solid"/>
              <a:round/>
              <a:headEnd len="sm" w="sm" type="none"/>
              <a:tailEnd len="sm" w="sm" type="none"/>
            </a:ln>
          </p:spPr>
        </p:sp>
        <p:sp>
          <p:nvSpPr>
            <p:cNvPr id="1156" name="Google Shape;1156;p48"/>
            <p:cNvSpPr/>
            <p:nvPr/>
          </p:nvSpPr>
          <p:spPr>
            <a:xfrm>
              <a:off x="2671571" y="4180754"/>
              <a:ext cx="5348478" cy="928248"/>
            </a:xfrm>
            <a:custGeom>
              <a:rect b="b" l="l" r="r" t="t"/>
              <a:pathLst>
                <a:path extrusionOk="0" h="120000" w="120000">
                  <a:moveTo>
                    <a:pt x="120000" y="0"/>
                  </a:moveTo>
                  <a:lnTo>
                    <a:pt x="120000" y="60000"/>
                  </a:lnTo>
                  <a:lnTo>
                    <a:pt x="0" y="60000"/>
                  </a:lnTo>
                  <a:lnTo>
                    <a:pt x="0" y="120000"/>
                  </a:lnTo>
                </a:path>
              </a:pathLst>
            </a:custGeom>
            <a:noFill/>
            <a:ln cap="flat" cmpd="sng" w="25400">
              <a:solidFill>
                <a:srgbClr val="4DADC7"/>
              </a:solidFill>
              <a:prstDash val="solid"/>
              <a:round/>
              <a:headEnd len="sm" w="sm" type="none"/>
              <a:tailEnd len="sm" w="sm" type="none"/>
            </a:ln>
          </p:spPr>
        </p:sp>
        <p:sp>
          <p:nvSpPr>
            <p:cNvPr id="1157" name="Google Shape;1157;p48"/>
            <p:cNvSpPr/>
            <p:nvPr/>
          </p:nvSpPr>
          <p:spPr>
            <a:xfrm>
              <a:off x="5809934" y="1970639"/>
              <a:ext cx="4420230" cy="2210115"/>
            </a:xfrm>
            <a:prstGeom prst="rect">
              <a:avLst/>
            </a:prstGeom>
            <a:solidFill>
              <a:srgbClr val="429BB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8"/>
            <p:cNvSpPr txBox="1"/>
            <p:nvPr/>
          </p:nvSpPr>
          <p:spPr>
            <a:xfrm>
              <a:off x="5809934" y="1970639"/>
              <a:ext cx="4420230" cy="221011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Cảm ứng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ở sinh vật</a:t>
              </a:r>
              <a:endParaRPr/>
            </a:p>
          </p:txBody>
        </p:sp>
        <p:sp>
          <p:nvSpPr>
            <p:cNvPr id="1159" name="Google Shape;1159;p48"/>
            <p:cNvSpPr/>
            <p:nvPr/>
          </p:nvSpPr>
          <p:spPr>
            <a:xfrm>
              <a:off x="1023" y="5109003"/>
              <a:ext cx="5341096" cy="2210115"/>
            </a:xfrm>
            <a:prstGeom prst="rect">
              <a:avLst/>
            </a:prstGeom>
            <a:solidFill>
              <a:srgbClr val="4DADC7"/>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8"/>
            <p:cNvSpPr txBox="1"/>
            <p:nvPr/>
          </p:nvSpPr>
          <p:spPr>
            <a:xfrm>
              <a:off x="1023" y="5109003"/>
              <a:ext cx="5341096" cy="221011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Khát quát về</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 cảm ứng ở sinh vật</a:t>
              </a:r>
              <a:endParaRPr/>
            </a:p>
          </p:txBody>
        </p:sp>
        <p:sp>
          <p:nvSpPr>
            <p:cNvPr id="1161" name="Google Shape;1161;p48"/>
            <p:cNvSpPr/>
            <p:nvPr/>
          </p:nvSpPr>
          <p:spPr>
            <a:xfrm>
              <a:off x="6270368" y="5109003"/>
              <a:ext cx="4420230" cy="2210115"/>
            </a:xfrm>
            <a:prstGeom prst="rect">
              <a:avLst/>
            </a:prstGeom>
            <a:solidFill>
              <a:srgbClr val="4DADC7"/>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8"/>
            <p:cNvSpPr txBox="1"/>
            <p:nvPr/>
          </p:nvSpPr>
          <p:spPr>
            <a:xfrm>
              <a:off x="6270368" y="5109003"/>
              <a:ext cx="4420230" cy="221011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Cảm ứng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ở thực vật</a:t>
              </a:r>
              <a:endParaRPr/>
            </a:p>
          </p:txBody>
        </p:sp>
        <p:sp>
          <p:nvSpPr>
            <p:cNvPr id="1163" name="Google Shape;1163;p48"/>
            <p:cNvSpPr/>
            <p:nvPr/>
          </p:nvSpPr>
          <p:spPr>
            <a:xfrm>
              <a:off x="11618846" y="5109003"/>
              <a:ext cx="4420230" cy="2210115"/>
            </a:xfrm>
            <a:prstGeom prst="rect">
              <a:avLst/>
            </a:prstGeom>
            <a:solidFill>
              <a:srgbClr val="4DADC7"/>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8"/>
            <p:cNvSpPr txBox="1"/>
            <p:nvPr/>
          </p:nvSpPr>
          <p:spPr>
            <a:xfrm>
              <a:off x="11618846" y="5109003"/>
              <a:ext cx="4420230" cy="2210115"/>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Cảm ứng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ở động vật</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4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171" name="Google Shape;1171;p49"/>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2" name="Google Shape;1172;p4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173" name="Google Shape;1173;p4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9"/>
          <p:cNvSpPr/>
          <p:nvPr/>
        </p:nvSpPr>
        <p:spPr>
          <a:xfrm>
            <a:off x="-30480" y="1491092"/>
            <a:ext cx="9880714" cy="1280197"/>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2.1. Phân tích cấu trúc nội dung các chủ đề</a:t>
            </a:r>
            <a:endParaRPr b="1" sz="3600">
              <a:solidFill>
                <a:schemeClr val="dk1"/>
              </a:solidFill>
              <a:latin typeface="Arial"/>
              <a:ea typeface="Arial"/>
              <a:cs typeface="Arial"/>
              <a:sym typeface="Arial"/>
            </a:endParaRPr>
          </a:p>
        </p:txBody>
      </p:sp>
      <p:sp>
        <p:nvSpPr>
          <p:cNvPr id="1175" name="Google Shape;1175;p49"/>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grpSp>
        <p:nvGrpSpPr>
          <p:cNvPr id="1176" name="Google Shape;1176;p49"/>
          <p:cNvGrpSpPr/>
          <p:nvPr/>
        </p:nvGrpSpPr>
        <p:grpSpPr>
          <a:xfrm>
            <a:off x="1039175" y="3674321"/>
            <a:ext cx="16146711" cy="3888466"/>
            <a:chOff x="2067" y="2700645"/>
            <a:chExt cx="16146711" cy="3888466"/>
          </a:xfrm>
        </p:grpSpPr>
        <p:sp>
          <p:nvSpPr>
            <p:cNvPr id="1177" name="Google Shape;1177;p49"/>
            <p:cNvSpPr/>
            <p:nvPr/>
          </p:nvSpPr>
          <p:spPr>
            <a:xfrm>
              <a:off x="8075423" y="4307450"/>
              <a:ext cx="5467729" cy="674857"/>
            </a:xfrm>
            <a:custGeom>
              <a:rect b="b" l="l" r="r" t="t"/>
              <a:pathLst>
                <a:path extrusionOk="0" h="120000" w="120000">
                  <a:moveTo>
                    <a:pt x="0" y="0"/>
                  </a:moveTo>
                  <a:lnTo>
                    <a:pt x="0" y="60000"/>
                  </a:lnTo>
                  <a:lnTo>
                    <a:pt x="120000" y="60000"/>
                  </a:lnTo>
                  <a:lnTo>
                    <a:pt x="120000" y="120000"/>
                  </a:lnTo>
                </a:path>
              </a:pathLst>
            </a:custGeom>
            <a:noFill/>
            <a:ln cap="flat" cmpd="sng" w="25400">
              <a:solidFill>
                <a:srgbClr val="3B6495"/>
              </a:solidFill>
              <a:prstDash val="solid"/>
              <a:round/>
              <a:headEnd len="sm" w="sm" type="none"/>
              <a:tailEnd len="sm" w="sm" type="none"/>
            </a:ln>
          </p:spPr>
        </p:sp>
        <p:sp>
          <p:nvSpPr>
            <p:cNvPr id="1178" name="Google Shape;1178;p49"/>
            <p:cNvSpPr/>
            <p:nvPr/>
          </p:nvSpPr>
          <p:spPr>
            <a:xfrm>
              <a:off x="7891942" y="4307450"/>
              <a:ext cx="183480" cy="674857"/>
            </a:xfrm>
            <a:custGeom>
              <a:rect b="b" l="l" r="r" t="t"/>
              <a:pathLst>
                <a:path extrusionOk="0" h="120000" w="120000">
                  <a:moveTo>
                    <a:pt x="120000" y="0"/>
                  </a:moveTo>
                  <a:lnTo>
                    <a:pt x="120000" y="60000"/>
                  </a:lnTo>
                  <a:lnTo>
                    <a:pt x="0" y="60000"/>
                  </a:lnTo>
                  <a:lnTo>
                    <a:pt x="0" y="120000"/>
                  </a:lnTo>
                </a:path>
              </a:pathLst>
            </a:custGeom>
            <a:noFill/>
            <a:ln cap="flat" cmpd="sng" w="25400">
              <a:solidFill>
                <a:srgbClr val="3B6495"/>
              </a:solidFill>
              <a:prstDash val="solid"/>
              <a:round/>
              <a:headEnd len="sm" w="sm" type="none"/>
              <a:tailEnd len="sm" w="sm" type="none"/>
            </a:ln>
          </p:spPr>
        </p:sp>
        <p:sp>
          <p:nvSpPr>
            <p:cNvPr id="1179" name="Google Shape;1179;p49"/>
            <p:cNvSpPr/>
            <p:nvPr/>
          </p:nvSpPr>
          <p:spPr>
            <a:xfrm>
              <a:off x="2424212" y="4307450"/>
              <a:ext cx="5651210" cy="674857"/>
            </a:xfrm>
            <a:custGeom>
              <a:rect b="b" l="l" r="r" t="t"/>
              <a:pathLst>
                <a:path extrusionOk="0" h="120000" w="120000">
                  <a:moveTo>
                    <a:pt x="120000" y="0"/>
                  </a:moveTo>
                  <a:lnTo>
                    <a:pt x="120000" y="60000"/>
                  </a:lnTo>
                  <a:lnTo>
                    <a:pt x="0" y="60000"/>
                  </a:lnTo>
                  <a:lnTo>
                    <a:pt x="0" y="120000"/>
                  </a:lnTo>
                </a:path>
              </a:pathLst>
            </a:custGeom>
            <a:noFill/>
            <a:ln cap="flat" cmpd="sng" w="25400">
              <a:solidFill>
                <a:srgbClr val="3B6495"/>
              </a:solidFill>
              <a:prstDash val="solid"/>
              <a:round/>
              <a:headEnd len="sm" w="sm" type="none"/>
              <a:tailEnd len="sm" w="sm" type="none"/>
            </a:ln>
          </p:spPr>
        </p:sp>
        <p:sp>
          <p:nvSpPr>
            <p:cNvPr id="1180" name="Google Shape;1180;p49"/>
            <p:cNvSpPr/>
            <p:nvPr/>
          </p:nvSpPr>
          <p:spPr>
            <a:xfrm>
              <a:off x="6132090" y="2700645"/>
              <a:ext cx="3886666" cy="1606804"/>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9"/>
            <p:cNvSpPr txBox="1"/>
            <p:nvPr/>
          </p:nvSpPr>
          <p:spPr>
            <a:xfrm>
              <a:off x="6132090" y="2700645"/>
              <a:ext cx="3886666" cy="160680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Sinh trưởng và phát triển ở sinh vật</a:t>
              </a:r>
              <a:endParaRPr/>
            </a:p>
          </p:txBody>
        </p:sp>
        <p:sp>
          <p:nvSpPr>
            <p:cNvPr id="1182" name="Google Shape;1182;p49"/>
            <p:cNvSpPr/>
            <p:nvPr/>
          </p:nvSpPr>
          <p:spPr>
            <a:xfrm>
              <a:off x="2067" y="4982307"/>
              <a:ext cx="4844289" cy="1606804"/>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9"/>
            <p:cNvSpPr txBox="1"/>
            <p:nvPr/>
          </p:nvSpPr>
          <p:spPr>
            <a:xfrm>
              <a:off x="2067" y="4982307"/>
              <a:ext cx="4844289" cy="160680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Khát quát về sinh trưởng và phát triển ở sinh vật</a:t>
              </a:r>
              <a:endParaRPr/>
            </a:p>
          </p:txBody>
        </p:sp>
        <p:sp>
          <p:nvSpPr>
            <p:cNvPr id="1184" name="Google Shape;1184;p49"/>
            <p:cNvSpPr/>
            <p:nvPr/>
          </p:nvSpPr>
          <p:spPr>
            <a:xfrm>
              <a:off x="5521215" y="4982307"/>
              <a:ext cx="4741454" cy="1606804"/>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9"/>
            <p:cNvSpPr txBox="1"/>
            <p:nvPr/>
          </p:nvSpPr>
          <p:spPr>
            <a:xfrm>
              <a:off x="5521215" y="4982307"/>
              <a:ext cx="4741454" cy="160680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Sinh trưởng và</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 phát triển ở thực vật</a:t>
              </a:r>
              <a:endParaRPr/>
            </a:p>
          </p:txBody>
        </p:sp>
        <p:sp>
          <p:nvSpPr>
            <p:cNvPr id="1186" name="Google Shape;1186;p49"/>
            <p:cNvSpPr/>
            <p:nvPr/>
          </p:nvSpPr>
          <p:spPr>
            <a:xfrm>
              <a:off x="10937527" y="4982307"/>
              <a:ext cx="5211251" cy="1606804"/>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9"/>
            <p:cNvSpPr txBox="1"/>
            <p:nvPr/>
          </p:nvSpPr>
          <p:spPr>
            <a:xfrm>
              <a:off x="10937527" y="4982307"/>
              <a:ext cx="5211251" cy="1606804"/>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Sinh trưởng và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phát triển ở động vật</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5"/>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8" name="Google Shape;158;p5"/>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159" name="Google Shape;159;p5"/>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 name="Google Shape;160;p5"/>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61" name="Google Shape;161;p5"/>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txBox="1"/>
          <p:nvPr/>
        </p:nvSpPr>
        <p:spPr>
          <a:xfrm>
            <a:off x="1981200" y="1692419"/>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163" name="Google Shape;163;p5"/>
          <p:cNvSpPr/>
          <p:nvPr/>
        </p:nvSpPr>
        <p:spPr>
          <a:xfrm rot="10800000">
            <a:off x="1182066" y="1368132"/>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164" name="Google Shape;164;p5"/>
          <p:cNvSpPr txBox="1"/>
          <p:nvPr/>
        </p:nvSpPr>
        <p:spPr>
          <a:xfrm>
            <a:off x="1998786" y="2594741"/>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165" name="Google Shape;165;p5"/>
          <p:cNvSpPr/>
          <p:nvPr/>
        </p:nvSpPr>
        <p:spPr>
          <a:xfrm>
            <a:off x="-380999" y="186025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166" name="Google Shape;166;p5"/>
          <p:cNvSpPr/>
          <p:nvPr/>
        </p:nvSpPr>
        <p:spPr>
          <a:xfrm>
            <a:off x="-339967" y="287215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167" name="Google Shape;167;p5"/>
          <p:cNvSpPr txBox="1"/>
          <p:nvPr/>
        </p:nvSpPr>
        <p:spPr>
          <a:xfrm>
            <a:off x="2022231" y="3629567"/>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168" name="Google Shape;168;p5"/>
          <p:cNvSpPr/>
          <p:nvPr/>
        </p:nvSpPr>
        <p:spPr>
          <a:xfrm>
            <a:off x="-339967" y="384424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169" name="Google Shape;169;p5"/>
          <p:cNvSpPr txBox="1"/>
          <p:nvPr/>
        </p:nvSpPr>
        <p:spPr>
          <a:xfrm>
            <a:off x="2033955" y="4580242"/>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170" name="Google Shape;170;p5"/>
          <p:cNvSpPr/>
          <p:nvPr/>
        </p:nvSpPr>
        <p:spPr>
          <a:xfrm>
            <a:off x="-363413" y="481011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171" name="Google Shape;171;p5"/>
          <p:cNvSpPr txBox="1"/>
          <p:nvPr/>
        </p:nvSpPr>
        <p:spPr>
          <a:xfrm>
            <a:off x="1998786" y="5592074"/>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172" name="Google Shape;172;p5"/>
          <p:cNvSpPr/>
          <p:nvPr/>
        </p:nvSpPr>
        <p:spPr>
          <a:xfrm>
            <a:off x="-363413" y="577898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173" name="Google Shape;173;p5"/>
          <p:cNvSpPr txBox="1"/>
          <p:nvPr/>
        </p:nvSpPr>
        <p:spPr>
          <a:xfrm>
            <a:off x="1981200" y="6610100"/>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174" name="Google Shape;174;p5"/>
          <p:cNvSpPr/>
          <p:nvPr/>
        </p:nvSpPr>
        <p:spPr>
          <a:xfrm>
            <a:off x="-311302" y="682502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175" name="Google Shape;175;p5"/>
          <p:cNvSpPr txBox="1"/>
          <p:nvPr/>
        </p:nvSpPr>
        <p:spPr>
          <a:xfrm>
            <a:off x="2033955" y="7598771"/>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176" name="Google Shape;176;p5"/>
          <p:cNvSpPr/>
          <p:nvPr/>
        </p:nvSpPr>
        <p:spPr>
          <a:xfrm>
            <a:off x="-311302" y="779850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177" name="Google Shape;177;p5"/>
          <p:cNvSpPr txBox="1"/>
          <p:nvPr/>
        </p:nvSpPr>
        <p:spPr>
          <a:xfrm>
            <a:off x="1981200" y="8587442"/>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178" name="Google Shape;178;p5"/>
          <p:cNvSpPr/>
          <p:nvPr/>
        </p:nvSpPr>
        <p:spPr>
          <a:xfrm>
            <a:off x="-363413" y="883993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sp>
        <p:nvSpPr>
          <p:cNvPr id="179" name="Google Shape;179;p5"/>
          <p:cNvSpPr/>
          <p:nvPr/>
        </p:nvSpPr>
        <p:spPr>
          <a:xfrm>
            <a:off x="11757722" y="1368132"/>
            <a:ext cx="13990345" cy="13224168"/>
          </a:xfrm>
          <a:custGeom>
            <a:rect b="b" l="l" r="r" t="t"/>
            <a:pathLst>
              <a:path extrusionOk="0" h="5820392" w="6034617">
                <a:moveTo>
                  <a:pt x="3017308" y="0"/>
                </a:moveTo>
                <a:cubicBezTo>
                  <a:pt x="1350895" y="0"/>
                  <a:pt x="0" y="1302939"/>
                  <a:pt x="0" y="2910196"/>
                </a:cubicBezTo>
                <a:cubicBezTo>
                  <a:pt x="0" y="4517453"/>
                  <a:pt x="1350895" y="5820392"/>
                  <a:pt x="3017308" y="5820392"/>
                </a:cubicBezTo>
                <a:cubicBezTo>
                  <a:pt x="4683722" y="5820392"/>
                  <a:pt x="6034617" y="4517453"/>
                  <a:pt x="6034617" y="2910196"/>
                </a:cubicBezTo>
                <a:cubicBezTo>
                  <a:pt x="6034617" y="1302939"/>
                  <a:pt x="4683722" y="0"/>
                  <a:pt x="3017308" y="0"/>
                </a:cubicBezTo>
                <a:close/>
              </a:path>
            </a:pathLst>
          </a:custGeom>
          <a:solidFill>
            <a:srgbClr val="B6DD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13663324" y="4462797"/>
            <a:ext cx="3996368" cy="3684084"/>
          </a:xfrm>
          <a:custGeom>
            <a:rect b="b" l="l" r="r" t="t"/>
            <a:pathLst>
              <a:path extrusionOk="0" h="3721905" w="4450104">
                <a:moveTo>
                  <a:pt x="0" y="0"/>
                </a:moveTo>
                <a:lnTo>
                  <a:pt x="4450104" y="0"/>
                </a:lnTo>
                <a:lnTo>
                  <a:pt x="4450104" y="3721906"/>
                </a:lnTo>
                <a:lnTo>
                  <a:pt x="0" y="3721906"/>
                </a:lnTo>
                <a:lnTo>
                  <a:pt x="0" y="0"/>
                </a:lnTo>
                <a:close/>
              </a:path>
            </a:pathLst>
          </a:custGeom>
          <a:blipFill rotWithShape="1">
            <a:blip r:embed="rId5">
              <a:alphaModFix/>
            </a:blip>
            <a:stretch>
              <a:fillRect b="0" l="0" r="0" t="0"/>
            </a:stretch>
          </a:blipFill>
          <a:ln>
            <a:noFill/>
          </a:ln>
        </p:spPr>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5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194" name="Google Shape;1194;p50"/>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5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196" name="Google Shape;1196;p5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0"/>
          <p:cNvSpPr/>
          <p:nvPr/>
        </p:nvSpPr>
        <p:spPr>
          <a:xfrm>
            <a:off x="-30480" y="1491092"/>
            <a:ext cx="9880714" cy="1280197"/>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2.1. Phân tích cấu trúc nội dung các chủ đề</a:t>
            </a:r>
            <a:endParaRPr b="1" sz="3600">
              <a:solidFill>
                <a:schemeClr val="dk1"/>
              </a:solidFill>
              <a:latin typeface="Arial"/>
              <a:ea typeface="Arial"/>
              <a:cs typeface="Arial"/>
              <a:sym typeface="Arial"/>
            </a:endParaRPr>
          </a:p>
        </p:txBody>
      </p:sp>
      <p:sp>
        <p:nvSpPr>
          <p:cNvPr id="1198" name="Google Shape;1198;p50"/>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grpSp>
        <p:nvGrpSpPr>
          <p:cNvPr id="1199" name="Google Shape;1199;p50"/>
          <p:cNvGrpSpPr/>
          <p:nvPr/>
        </p:nvGrpSpPr>
        <p:grpSpPr>
          <a:xfrm>
            <a:off x="1667396" y="3453856"/>
            <a:ext cx="15063951" cy="5329644"/>
            <a:chOff x="1011" y="2203318"/>
            <a:chExt cx="15063951" cy="5329644"/>
          </a:xfrm>
        </p:grpSpPr>
        <p:sp>
          <p:nvSpPr>
            <p:cNvPr id="1200" name="Google Shape;1200;p50"/>
            <p:cNvSpPr/>
            <p:nvPr/>
          </p:nvSpPr>
          <p:spPr>
            <a:xfrm>
              <a:off x="7532987" y="4405650"/>
              <a:ext cx="5329643" cy="924979"/>
            </a:xfrm>
            <a:custGeom>
              <a:rect b="b" l="l" r="r" t="t"/>
              <a:pathLst>
                <a:path extrusionOk="0" h="120000" w="120000">
                  <a:moveTo>
                    <a:pt x="0" y="0"/>
                  </a:moveTo>
                  <a:lnTo>
                    <a:pt x="0" y="60000"/>
                  </a:lnTo>
                  <a:lnTo>
                    <a:pt x="120000" y="60000"/>
                  </a:lnTo>
                  <a:lnTo>
                    <a:pt x="120000" y="120000"/>
                  </a:lnTo>
                </a:path>
              </a:pathLst>
            </a:custGeom>
            <a:noFill/>
            <a:ln cap="flat" cmpd="sng" w="25400">
              <a:solidFill>
                <a:srgbClr val="9BBB5B"/>
              </a:solidFill>
              <a:prstDash val="solid"/>
              <a:round/>
              <a:headEnd len="sm" w="sm" type="none"/>
              <a:tailEnd len="sm" w="sm" type="none"/>
            </a:ln>
          </p:spPr>
        </p:sp>
        <p:sp>
          <p:nvSpPr>
            <p:cNvPr id="1201" name="Google Shape;1201;p50"/>
            <p:cNvSpPr/>
            <p:nvPr/>
          </p:nvSpPr>
          <p:spPr>
            <a:xfrm>
              <a:off x="7487267" y="4405650"/>
              <a:ext cx="91440" cy="924979"/>
            </a:xfrm>
            <a:custGeom>
              <a:rect b="b" l="l" r="r" t="t"/>
              <a:pathLst>
                <a:path extrusionOk="0" h="120000" w="120000">
                  <a:moveTo>
                    <a:pt x="60000" y="0"/>
                  </a:moveTo>
                  <a:lnTo>
                    <a:pt x="60000" y="120000"/>
                  </a:lnTo>
                </a:path>
              </a:pathLst>
            </a:custGeom>
            <a:noFill/>
            <a:ln cap="flat" cmpd="sng" w="25400">
              <a:solidFill>
                <a:srgbClr val="9BBB5B"/>
              </a:solidFill>
              <a:prstDash val="solid"/>
              <a:round/>
              <a:headEnd len="sm" w="sm" type="none"/>
              <a:tailEnd len="sm" w="sm" type="none"/>
            </a:ln>
          </p:spPr>
        </p:sp>
        <p:sp>
          <p:nvSpPr>
            <p:cNvPr id="1202" name="Google Shape;1202;p50"/>
            <p:cNvSpPr/>
            <p:nvPr/>
          </p:nvSpPr>
          <p:spPr>
            <a:xfrm>
              <a:off x="2203343" y="4405650"/>
              <a:ext cx="5329643" cy="924979"/>
            </a:xfrm>
            <a:custGeom>
              <a:rect b="b" l="l" r="r" t="t"/>
              <a:pathLst>
                <a:path extrusionOk="0" h="120000" w="120000">
                  <a:moveTo>
                    <a:pt x="120000" y="0"/>
                  </a:moveTo>
                  <a:lnTo>
                    <a:pt x="120000" y="60000"/>
                  </a:lnTo>
                  <a:lnTo>
                    <a:pt x="0" y="60000"/>
                  </a:lnTo>
                  <a:lnTo>
                    <a:pt x="0" y="120000"/>
                  </a:lnTo>
                </a:path>
              </a:pathLst>
            </a:custGeom>
            <a:noFill/>
            <a:ln cap="flat" cmpd="sng" w="25400">
              <a:solidFill>
                <a:srgbClr val="9BBB5B"/>
              </a:solidFill>
              <a:prstDash val="solid"/>
              <a:round/>
              <a:headEnd len="sm" w="sm" type="none"/>
              <a:tailEnd len="sm" w="sm" type="none"/>
            </a:ln>
          </p:spPr>
        </p:sp>
        <p:sp>
          <p:nvSpPr>
            <p:cNvPr id="1203" name="Google Shape;1203;p50"/>
            <p:cNvSpPr/>
            <p:nvPr/>
          </p:nvSpPr>
          <p:spPr>
            <a:xfrm>
              <a:off x="5330654" y="2203318"/>
              <a:ext cx="4404664" cy="2202332"/>
            </a:xfrm>
            <a:prstGeom prst="rect">
              <a:avLst/>
            </a:prstGeom>
            <a:solidFill>
              <a:srgbClr val="8CA84E"/>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0"/>
            <p:cNvSpPr txBox="1"/>
            <p:nvPr/>
          </p:nvSpPr>
          <p:spPr>
            <a:xfrm>
              <a:off x="5330654" y="2203318"/>
              <a:ext cx="4404664" cy="22023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Sinh sản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ở sinh vật</a:t>
              </a:r>
              <a:endParaRPr/>
            </a:p>
          </p:txBody>
        </p:sp>
        <p:sp>
          <p:nvSpPr>
            <p:cNvPr id="1205" name="Google Shape;1205;p50"/>
            <p:cNvSpPr/>
            <p:nvPr/>
          </p:nvSpPr>
          <p:spPr>
            <a:xfrm>
              <a:off x="1011" y="5330630"/>
              <a:ext cx="4404664" cy="2202332"/>
            </a:xfrm>
            <a:prstGeom prst="rect">
              <a:avLst/>
            </a:prstGeom>
            <a:solidFill>
              <a:srgbClr val="9BBB5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0"/>
            <p:cNvSpPr txBox="1"/>
            <p:nvPr/>
          </p:nvSpPr>
          <p:spPr>
            <a:xfrm>
              <a:off x="1011" y="5330630"/>
              <a:ext cx="4404664" cy="22023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Khát quát về sinh sản ở sinh vật</a:t>
              </a:r>
              <a:endParaRPr/>
            </a:p>
          </p:txBody>
        </p:sp>
        <p:sp>
          <p:nvSpPr>
            <p:cNvPr id="1207" name="Google Shape;1207;p50"/>
            <p:cNvSpPr/>
            <p:nvPr/>
          </p:nvSpPr>
          <p:spPr>
            <a:xfrm>
              <a:off x="5330654" y="5330630"/>
              <a:ext cx="4404664" cy="2202332"/>
            </a:xfrm>
            <a:prstGeom prst="rect">
              <a:avLst/>
            </a:prstGeom>
            <a:solidFill>
              <a:srgbClr val="9BBB5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0"/>
            <p:cNvSpPr txBox="1"/>
            <p:nvPr/>
          </p:nvSpPr>
          <p:spPr>
            <a:xfrm>
              <a:off x="5330654" y="5330630"/>
              <a:ext cx="4404664" cy="22023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Sinh sản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ở thực vật</a:t>
              </a:r>
              <a:endParaRPr/>
            </a:p>
          </p:txBody>
        </p:sp>
        <p:sp>
          <p:nvSpPr>
            <p:cNvPr id="1209" name="Google Shape;1209;p50"/>
            <p:cNvSpPr/>
            <p:nvPr/>
          </p:nvSpPr>
          <p:spPr>
            <a:xfrm>
              <a:off x="10660298" y="5330630"/>
              <a:ext cx="4404664" cy="2202332"/>
            </a:xfrm>
            <a:prstGeom prst="rect">
              <a:avLst/>
            </a:prstGeom>
            <a:solidFill>
              <a:srgbClr val="9BBB5B"/>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0"/>
            <p:cNvSpPr txBox="1"/>
            <p:nvPr/>
          </p:nvSpPr>
          <p:spPr>
            <a:xfrm>
              <a:off x="10660298" y="5330630"/>
              <a:ext cx="4404664" cy="2202332"/>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Sinh sản </a:t>
              </a:r>
              <a:endParaRPr/>
            </a:p>
            <a:p>
              <a:pPr indent="0" lvl="0" marL="0" marR="0" rtl="0" algn="ctr">
                <a:lnSpc>
                  <a:spcPct val="90000"/>
                </a:lnSpc>
                <a:spcBef>
                  <a:spcPts val="1260"/>
                </a:spcBef>
                <a:spcAft>
                  <a:spcPts val="0"/>
                </a:spcAft>
                <a:buClr>
                  <a:schemeClr val="lt1"/>
                </a:buClr>
                <a:buSzPts val="3600"/>
                <a:buFont typeface="Arial"/>
                <a:buNone/>
              </a:pPr>
              <a:r>
                <a:rPr b="1" lang="en-US" sz="3600">
                  <a:solidFill>
                    <a:schemeClr val="lt1"/>
                  </a:solidFill>
                  <a:latin typeface="Arial"/>
                  <a:ea typeface="Arial"/>
                  <a:cs typeface="Arial"/>
                  <a:sym typeface="Arial"/>
                </a:rPr>
                <a:t>ở động vật</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5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217" name="Google Shape;1217;p51"/>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8" name="Google Shape;1218;p5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219" name="Google Shape;1219;p5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p:nvPr/>
        </p:nvSpPr>
        <p:spPr>
          <a:xfrm>
            <a:off x="-30480" y="1059768"/>
            <a:ext cx="18318480" cy="1711522"/>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2.2. Xác định các nội dung thực hành trong chủ đề “Cảm ứng, Sinh trưởng và</a:t>
            </a:r>
            <a:endParaRPr/>
          </a:p>
          <a:p>
            <a:pPr indent="0" lvl="0" marL="0" marR="0" rtl="0" algn="ctr">
              <a:spcBef>
                <a:spcPts val="0"/>
              </a:spcBef>
              <a:spcAft>
                <a:spcPts val="0"/>
              </a:spcAft>
              <a:buNone/>
            </a:pPr>
            <a:r>
              <a:rPr b="1" lang="en-US" sz="3600">
                <a:solidFill>
                  <a:schemeClr val="dk1"/>
                </a:solidFill>
                <a:latin typeface="Arial"/>
                <a:ea typeface="Arial"/>
                <a:cs typeface="Arial"/>
                <a:sym typeface="Arial"/>
              </a:rPr>
              <a:t> phát triển, Sinh sản ở sinh vật” – Sinh học 11</a:t>
            </a:r>
            <a:endParaRPr/>
          </a:p>
        </p:txBody>
      </p:sp>
      <p:sp>
        <p:nvSpPr>
          <p:cNvPr id="1221" name="Google Shape;1221;p51"/>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sp>
        <p:nvSpPr>
          <p:cNvPr id="1222" name="Google Shape;1222;p51"/>
          <p:cNvSpPr txBox="1"/>
          <p:nvPr/>
        </p:nvSpPr>
        <p:spPr>
          <a:xfrm>
            <a:off x="304800" y="2771290"/>
            <a:ext cx="18775680" cy="685232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5000"/>
              </a:lnSpc>
              <a:spcBef>
                <a:spcPts val="0"/>
              </a:spcBef>
              <a:spcAft>
                <a:spcPts val="0"/>
              </a:spcAft>
              <a:buClr>
                <a:schemeClr val="dk1"/>
              </a:buClr>
              <a:buSzPts val="3600"/>
              <a:buFont typeface="Noto Sans Symbols"/>
              <a:buChar char="∙"/>
            </a:pPr>
            <a:r>
              <a:rPr lang="en-US" sz="3600">
                <a:solidFill>
                  <a:schemeClr val="dk1"/>
                </a:solidFill>
                <a:latin typeface="Arial"/>
                <a:ea typeface="Arial"/>
                <a:cs typeface="Arial"/>
                <a:sym typeface="Arial"/>
              </a:rPr>
              <a:t>Dựa vào CTGDPT 2018, xác định các yêu cầu về thực hành các chủ đề như sau:</a:t>
            </a:r>
            <a:endParaRPr sz="3600">
              <a:solidFill>
                <a:schemeClr val="dk1"/>
              </a:solidFill>
              <a:latin typeface="Arial"/>
              <a:ea typeface="Arial"/>
              <a:cs typeface="Arial"/>
              <a:sym typeface="Arial"/>
            </a:endParaRPr>
          </a:p>
          <a:p>
            <a:pPr indent="-571500" lvl="0" marL="571500" marR="0" rtl="0" algn="just">
              <a:lnSpc>
                <a:spcPct val="155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Thực hiện được thí nghiệm về cảm ứng ở một số loài cây.</a:t>
            </a:r>
            <a:endParaRPr sz="3600">
              <a:solidFill>
                <a:schemeClr val="dk1"/>
              </a:solidFill>
              <a:latin typeface="Arial"/>
              <a:ea typeface="Arial"/>
              <a:cs typeface="Arial"/>
              <a:sym typeface="Arial"/>
            </a:endParaRPr>
          </a:p>
          <a:p>
            <a:pPr indent="-571500" lvl="0" marL="571500" marR="0" rtl="0" algn="just">
              <a:lnSpc>
                <a:spcPct val="155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Thực hành quan sát được hiện tượng cảm ứng ở một số loài cây.</a:t>
            </a:r>
            <a:endParaRPr sz="3600">
              <a:solidFill>
                <a:schemeClr val="dk1"/>
              </a:solidFill>
              <a:latin typeface="Arial"/>
              <a:ea typeface="Arial"/>
              <a:cs typeface="Arial"/>
              <a:sym typeface="Arial"/>
            </a:endParaRPr>
          </a:p>
          <a:p>
            <a:pPr indent="-571500" lvl="0" marL="571500" marR="0" rtl="0" algn="just">
              <a:lnSpc>
                <a:spcPct val="155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Thực hành, quan sát được tác dụng của bấm ngọn, tỉa cành, phun kích thích tố</a:t>
            </a:r>
            <a:endParaRPr/>
          </a:p>
          <a:p>
            <a:pPr indent="0" lvl="0" marL="0" marR="0" rtl="0" algn="just">
              <a:lnSpc>
                <a:spcPct val="155000"/>
              </a:lnSpc>
              <a:spcBef>
                <a:spcPts val="0"/>
              </a:spcBef>
              <a:spcAft>
                <a:spcPts val="0"/>
              </a:spcAft>
              <a:buNone/>
            </a:pPr>
            <a:r>
              <a:rPr lang="en-US" sz="3600">
                <a:solidFill>
                  <a:schemeClr val="dk1"/>
                </a:solidFill>
                <a:latin typeface="Arial"/>
                <a:ea typeface="Arial"/>
                <a:cs typeface="Arial"/>
                <a:sym typeface="Arial"/>
              </a:rPr>
              <a:t>	lên cây, tính tuổi cây.</a:t>
            </a:r>
            <a:endParaRPr sz="3600">
              <a:solidFill>
                <a:schemeClr val="dk1"/>
              </a:solidFill>
              <a:latin typeface="Arial"/>
              <a:ea typeface="Arial"/>
              <a:cs typeface="Arial"/>
              <a:sym typeface="Arial"/>
            </a:endParaRPr>
          </a:p>
          <a:p>
            <a:pPr indent="-571500" lvl="0" marL="571500" marR="0" rtl="0" algn="just">
              <a:lnSpc>
                <a:spcPct val="155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Thực hành quan sát được quá trình biến thái ở động vật (tằm, ếch nhái,…).</a:t>
            </a:r>
            <a:endParaRPr sz="3600">
              <a:solidFill>
                <a:schemeClr val="dk1"/>
              </a:solidFill>
              <a:latin typeface="Arial"/>
              <a:ea typeface="Arial"/>
              <a:cs typeface="Arial"/>
              <a:sym typeface="Arial"/>
            </a:endParaRPr>
          </a:p>
          <a:p>
            <a:pPr indent="-571500" lvl="0" marL="571500" marR="0" rtl="0" algn="just">
              <a:lnSpc>
                <a:spcPct val="155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Thực hành được nhân giống cây bằng sinh sản sinh dưỡng; thụ phấn cho cây </a:t>
            </a:r>
            <a:endParaRPr/>
          </a:p>
          <a:p>
            <a:pPr indent="0" lvl="0" marL="0" marR="0" rtl="0" algn="just">
              <a:lnSpc>
                <a:spcPct val="155000"/>
              </a:lnSpc>
              <a:spcBef>
                <a:spcPts val="0"/>
              </a:spcBef>
              <a:spcAft>
                <a:spcPts val="0"/>
              </a:spcAft>
              <a:buNone/>
            </a:pPr>
            <a:r>
              <a:rPr lang="en-US" sz="3600">
                <a:solidFill>
                  <a:schemeClr val="dk1"/>
                </a:solidFill>
                <a:latin typeface="Arial"/>
                <a:ea typeface="Arial"/>
                <a:cs typeface="Arial"/>
                <a:sym typeface="Arial"/>
              </a:rPr>
              <a:t>	(thụ phấn hoặc quan sát thụ phấn ở ngô).</a:t>
            </a:r>
            <a:endParaRPr sz="36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5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229" name="Google Shape;1229;p52"/>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0" name="Google Shape;1230;p5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231" name="Google Shape;1231;p52"/>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2"/>
          <p:cNvSpPr/>
          <p:nvPr/>
        </p:nvSpPr>
        <p:spPr>
          <a:xfrm>
            <a:off x="-30480" y="1059768"/>
            <a:ext cx="18318480" cy="1711522"/>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2.2. Xác định các nội dung thực hành trong chủ đề “Cảm ứng, Sinh trưởng và</a:t>
            </a:r>
            <a:endParaRPr/>
          </a:p>
          <a:p>
            <a:pPr indent="0" lvl="0" marL="0" marR="0" rtl="0" algn="ctr">
              <a:spcBef>
                <a:spcPts val="0"/>
              </a:spcBef>
              <a:spcAft>
                <a:spcPts val="0"/>
              </a:spcAft>
              <a:buNone/>
            </a:pPr>
            <a:r>
              <a:rPr b="1" lang="en-US" sz="3600">
                <a:solidFill>
                  <a:schemeClr val="dk1"/>
                </a:solidFill>
                <a:latin typeface="Arial"/>
                <a:ea typeface="Arial"/>
                <a:cs typeface="Arial"/>
                <a:sym typeface="Arial"/>
              </a:rPr>
              <a:t> phát triển, Sinh sản ở sinh vật” – Sinh học 11</a:t>
            </a:r>
            <a:endParaRPr/>
          </a:p>
        </p:txBody>
      </p:sp>
      <p:sp>
        <p:nvSpPr>
          <p:cNvPr id="1233" name="Google Shape;1233;p52"/>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sp>
        <p:nvSpPr>
          <p:cNvPr id="1234" name="Google Shape;1234;p52"/>
          <p:cNvSpPr txBox="1"/>
          <p:nvPr/>
        </p:nvSpPr>
        <p:spPr>
          <a:xfrm>
            <a:off x="802639" y="3726770"/>
            <a:ext cx="17526000" cy="4276235"/>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55000"/>
              </a:lnSpc>
              <a:spcBef>
                <a:spcPts val="0"/>
              </a:spcBef>
              <a:spcAft>
                <a:spcPts val="0"/>
              </a:spcAft>
              <a:buClr>
                <a:schemeClr val="dk1"/>
              </a:buClr>
              <a:buSzPts val="3600"/>
              <a:buFont typeface="Noto Sans Symbols"/>
              <a:buChar char="∙"/>
            </a:pPr>
            <a:r>
              <a:rPr lang="en-US" sz="3600">
                <a:solidFill>
                  <a:schemeClr val="dk1"/>
                </a:solidFill>
                <a:latin typeface="Arial"/>
                <a:ea typeface="Arial"/>
                <a:cs typeface="Arial"/>
                <a:sym typeface="Arial"/>
              </a:rPr>
              <a:t>Từ những YCCD trên, xác định các bài thực hành cần xây dựng video như sau:</a:t>
            </a:r>
            <a:endParaRPr/>
          </a:p>
          <a:p>
            <a:pPr indent="0" lvl="0" marL="0" marR="0" rtl="0" algn="just">
              <a:lnSpc>
                <a:spcPct val="155000"/>
              </a:lnSpc>
              <a:spcBef>
                <a:spcPts val="0"/>
              </a:spcBef>
              <a:spcAft>
                <a:spcPts val="0"/>
              </a:spcAft>
              <a:buNone/>
            </a:pPr>
            <a:r>
              <a:rPr lang="en-US" sz="3600">
                <a:solidFill>
                  <a:schemeClr val="dk1"/>
                </a:solidFill>
                <a:latin typeface="Arial"/>
                <a:ea typeface="Arial"/>
                <a:cs typeface="Arial"/>
                <a:sym typeface="Arial"/>
              </a:rPr>
              <a:t>- Thực hành:  Thực hiện và quan sát các hiện tượng cảm ứng ở thực vật</a:t>
            </a:r>
            <a:endParaRPr/>
          </a:p>
          <a:p>
            <a:pPr indent="0" lvl="0" marL="0" marR="0" rtl="0" algn="just">
              <a:lnSpc>
                <a:spcPct val="155000"/>
              </a:lnSpc>
              <a:spcBef>
                <a:spcPts val="0"/>
              </a:spcBef>
              <a:spcAft>
                <a:spcPts val="0"/>
              </a:spcAft>
              <a:buNone/>
            </a:pPr>
            <a:r>
              <a:rPr lang="en-US" sz="3600">
                <a:solidFill>
                  <a:schemeClr val="dk1"/>
                </a:solidFill>
                <a:latin typeface="Arial"/>
                <a:ea typeface="Arial"/>
                <a:cs typeface="Arial"/>
                <a:sym typeface="Arial"/>
              </a:rPr>
              <a:t>- Thực hành: Bấm ngọn, tỉa cành, xử lý kích thích tố và tính tuổi cây</a:t>
            </a:r>
            <a:endParaRPr/>
          </a:p>
          <a:p>
            <a:pPr indent="0" lvl="0" marL="0" marR="0" rtl="0" algn="just">
              <a:lnSpc>
                <a:spcPct val="155000"/>
              </a:lnSpc>
              <a:spcBef>
                <a:spcPts val="0"/>
              </a:spcBef>
              <a:spcAft>
                <a:spcPts val="0"/>
              </a:spcAft>
              <a:buNone/>
            </a:pPr>
            <a:r>
              <a:rPr lang="en-US" sz="3600">
                <a:solidFill>
                  <a:schemeClr val="dk1"/>
                </a:solidFill>
                <a:latin typeface="Arial"/>
                <a:ea typeface="Arial"/>
                <a:cs typeface="Arial"/>
                <a:sym typeface="Arial"/>
              </a:rPr>
              <a:t>- Thực hành: Quan sát biến thái ở động vật</a:t>
            </a:r>
            <a:endParaRPr/>
          </a:p>
          <a:p>
            <a:pPr indent="0" lvl="0" marL="0" marR="0" rtl="0" algn="just">
              <a:lnSpc>
                <a:spcPct val="155000"/>
              </a:lnSpc>
              <a:spcBef>
                <a:spcPts val="0"/>
              </a:spcBef>
              <a:spcAft>
                <a:spcPts val="0"/>
              </a:spcAft>
              <a:buNone/>
            </a:pPr>
            <a:r>
              <a:rPr lang="en-US" sz="3600">
                <a:solidFill>
                  <a:schemeClr val="dk1"/>
                </a:solidFill>
                <a:latin typeface="Arial"/>
                <a:ea typeface="Arial"/>
                <a:cs typeface="Arial"/>
                <a:sym typeface="Arial"/>
              </a:rPr>
              <a:t>- Thực hành: Nhân giống vô tính và thụ phấn cho cây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5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cxnSp>
        <p:nvCxnSpPr>
          <p:cNvPr id="1240" name="Google Shape;1240;p53"/>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241" name="Google Shape;1241;p53"/>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53"/>
          <p:cNvGrpSpPr/>
          <p:nvPr/>
        </p:nvGrpSpPr>
        <p:grpSpPr>
          <a:xfrm>
            <a:off x="1660607" y="4171994"/>
            <a:ext cx="15543691" cy="4831881"/>
            <a:chOff x="-410497" y="2008892"/>
            <a:chExt cx="15543691" cy="4831881"/>
          </a:xfrm>
        </p:grpSpPr>
        <p:sp>
          <p:nvSpPr>
            <p:cNvPr id="1243" name="Google Shape;1243;p53"/>
            <p:cNvSpPr/>
            <p:nvPr/>
          </p:nvSpPr>
          <p:spPr>
            <a:xfrm rot="5400000">
              <a:off x="275503" y="4004300"/>
              <a:ext cx="1264520" cy="2636520"/>
            </a:xfrm>
            <a:prstGeom prst="corner">
              <a:avLst>
                <a:gd fmla="val 16120" name="adj1"/>
                <a:gd fmla="val 16110" name="adj2"/>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0" y="5175642"/>
              <a:ext cx="2581948" cy="16651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txBox="1"/>
            <p:nvPr/>
          </p:nvSpPr>
          <p:spPr>
            <a:xfrm>
              <a:off x="0" y="5175642"/>
              <a:ext cx="2581948" cy="1665131"/>
            </a:xfrm>
            <a:prstGeom prst="rect">
              <a:avLst/>
            </a:prstGeom>
            <a:noFill/>
            <a:ln>
              <a:noFill/>
            </a:ln>
          </p:spPr>
          <p:txBody>
            <a:bodyPr anchorCtr="0" anchor="t" bIns="106675" lIns="106675" spcFirstLastPara="1" rIns="106675" wrap="square" tIns="106675">
              <a:noAutofit/>
            </a:bodyPr>
            <a:lstStyle/>
            <a:p>
              <a:pPr indent="0" lvl="0" marL="0" marR="0" rtl="0" algn="just">
                <a:lnSpc>
                  <a:spcPct val="90000"/>
                </a:lnSpc>
                <a:spcBef>
                  <a:spcPts val="0"/>
                </a:spcBef>
                <a:spcAft>
                  <a:spcPts val="0"/>
                </a:spcAft>
                <a:buClr>
                  <a:srgbClr val="002060"/>
                </a:buClr>
                <a:buSzPts val="2800"/>
                <a:buFont typeface="Nunito Sans"/>
                <a:buNone/>
              </a:pPr>
              <a:r>
                <a:rPr b="1" lang="en-US" sz="2800">
                  <a:solidFill>
                    <a:srgbClr val="002060"/>
                  </a:solidFill>
                  <a:latin typeface="Nunito Sans"/>
                  <a:ea typeface="Nunito Sans"/>
                  <a:cs typeface="Nunito Sans"/>
                  <a:sym typeface="Nunito Sans"/>
                </a:rPr>
                <a:t>Đảm bảo mục tiêu </a:t>
              </a:r>
              <a:r>
                <a:rPr lang="en-US" sz="2800">
                  <a:solidFill>
                    <a:srgbClr val="002060"/>
                  </a:solidFill>
                  <a:latin typeface="Nunito Sans"/>
                  <a:ea typeface="Nunito Sans"/>
                  <a:cs typeface="Nunito Sans"/>
                  <a:sym typeface="Nunito Sans"/>
                </a:rPr>
                <a:t>xây dựng video của CT GDPT 2018</a:t>
              </a:r>
              <a:endParaRPr/>
            </a:p>
          </p:txBody>
        </p:sp>
        <p:sp>
          <p:nvSpPr>
            <p:cNvPr id="1246" name="Google Shape;1246;p53"/>
            <p:cNvSpPr/>
            <p:nvPr/>
          </p:nvSpPr>
          <p:spPr>
            <a:xfrm>
              <a:off x="2020982" y="4030584"/>
              <a:ext cx="358419" cy="358419"/>
            </a:xfrm>
            <a:prstGeom prst="triangle">
              <a:avLst>
                <a:gd fmla="val 100000" name="adj"/>
              </a:avLst>
            </a:prstGeom>
            <a:gradFill>
              <a:gsLst>
                <a:gs pos="0">
                  <a:srgbClr val="4F9036"/>
                </a:gs>
                <a:gs pos="80000">
                  <a:srgbClr val="68BE48"/>
                </a:gs>
                <a:gs pos="100000">
                  <a:srgbClr val="67C046"/>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rot="5400000">
              <a:off x="3284128" y="3425791"/>
              <a:ext cx="1264520" cy="2510167"/>
            </a:xfrm>
            <a:prstGeom prst="corner">
              <a:avLst>
                <a:gd fmla="val 16120" name="adj1"/>
                <a:gd fmla="val 16110" name="adj2"/>
              </a:avLst>
            </a:prstGeom>
            <a:gradFill>
              <a:gsLst>
                <a:gs pos="0">
                  <a:srgbClr val="388D3F"/>
                </a:gs>
                <a:gs pos="80000">
                  <a:srgbClr val="49BB54"/>
                </a:gs>
                <a:gs pos="100000">
                  <a:srgbClr val="47BE53"/>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2842630" y="4168906"/>
              <a:ext cx="2450095" cy="16651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txBox="1"/>
            <p:nvPr/>
          </p:nvSpPr>
          <p:spPr>
            <a:xfrm>
              <a:off x="2842630" y="4168906"/>
              <a:ext cx="2450095" cy="1665131"/>
            </a:xfrm>
            <a:prstGeom prst="rect">
              <a:avLst/>
            </a:prstGeom>
            <a:noFill/>
            <a:ln>
              <a:noFill/>
            </a:ln>
          </p:spPr>
          <p:txBody>
            <a:bodyPr anchorCtr="0" anchor="t" bIns="106675" lIns="106675" spcFirstLastPara="1" rIns="106675" wrap="square" tIns="106675">
              <a:noAutofit/>
            </a:bodyPr>
            <a:lstStyle/>
            <a:p>
              <a:pPr indent="0" lvl="0" marL="0" marR="0" rtl="0" algn="just">
                <a:lnSpc>
                  <a:spcPct val="90000"/>
                </a:lnSpc>
                <a:spcBef>
                  <a:spcPts val="0"/>
                </a:spcBef>
                <a:spcAft>
                  <a:spcPts val="0"/>
                </a:spcAft>
                <a:buClr>
                  <a:srgbClr val="002060"/>
                </a:buClr>
                <a:buSzPts val="2800"/>
                <a:buFont typeface="Nunito Sans"/>
                <a:buNone/>
              </a:pPr>
              <a:r>
                <a:rPr b="1" lang="en-US" sz="2800">
                  <a:solidFill>
                    <a:srgbClr val="002060"/>
                  </a:solidFill>
                  <a:latin typeface="Nunito Sans"/>
                  <a:ea typeface="Nunito Sans"/>
                  <a:cs typeface="Nunito Sans"/>
                  <a:sym typeface="Nunito Sans"/>
                </a:rPr>
                <a:t>Đảm bảo nội dung </a:t>
              </a:r>
              <a:r>
                <a:rPr lang="en-US" sz="2800">
                  <a:solidFill>
                    <a:srgbClr val="002060"/>
                  </a:solidFill>
                  <a:latin typeface="Nunito Sans"/>
                  <a:ea typeface="Nunito Sans"/>
                  <a:cs typeface="Nunito Sans"/>
                  <a:sym typeface="Nunito Sans"/>
                </a:rPr>
                <a:t>có kịch bản, bố cục rõ ràng, nội dung chính xác và khoa học</a:t>
              </a:r>
              <a:endParaRPr/>
            </a:p>
            <a:p>
              <a:pPr indent="-107950" lvl="1" marL="285750" marR="0" rtl="0" algn="just">
                <a:lnSpc>
                  <a:spcPct val="90000"/>
                </a:lnSpc>
                <a:spcBef>
                  <a:spcPts val="980"/>
                </a:spcBef>
                <a:spcAft>
                  <a:spcPts val="0"/>
                </a:spcAft>
                <a:buClr>
                  <a:schemeClr val="dk1"/>
                </a:buClr>
                <a:buSzPts val="2800"/>
                <a:buFont typeface="Calibri"/>
                <a:buNone/>
              </a:pPr>
              <a:r>
                <a:t/>
              </a:r>
              <a:endParaRPr b="0" i="0" sz="2800" u="none" cap="none" strike="noStrike">
                <a:solidFill>
                  <a:srgbClr val="002060"/>
                </a:solidFill>
                <a:latin typeface="Nunito Sans"/>
                <a:ea typeface="Nunito Sans"/>
                <a:cs typeface="Nunito Sans"/>
                <a:sym typeface="Nunito Sans"/>
              </a:endParaRPr>
            </a:p>
          </p:txBody>
        </p:sp>
        <p:sp>
          <p:nvSpPr>
            <p:cNvPr id="1250" name="Google Shape;1250;p53"/>
            <p:cNvSpPr/>
            <p:nvPr/>
          </p:nvSpPr>
          <p:spPr>
            <a:xfrm>
              <a:off x="4890672" y="3455134"/>
              <a:ext cx="358419" cy="358419"/>
            </a:xfrm>
            <a:prstGeom prst="triangle">
              <a:avLst>
                <a:gd fmla="val 100000" name="adj"/>
              </a:avLst>
            </a:prstGeom>
            <a:gradFill>
              <a:gsLst>
                <a:gs pos="0">
                  <a:srgbClr val="398B61"/>
                </a:gs>
                <a:gs pos="80000">
                  <a:srgbClr val="4CB780"/>
                </a:gs>
                <a:gs pos="100000">
                  <a:srgbClr val="4ABA8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rot="5400000">
              <a:off x="6381525" y="2613483"/>
              <a:ext cx="1264520" cy="2929331"/>
            </a:xfrm>
            <a:prstGeom prst="corner">
              <a:avLst>
                <a:gd fmla="val 16120" name="adj1"/>
                <a:gd fmla="val 16110" name="adj2"/>
              </a:avLst>
            </a:prstGeom>
            <a:gradFill>
              <a:gsLst>
                <a:gs pos="0">
                  <a:srgbClr val="3A897F"/>
                </a:gs>
                <a:gs pos="80000">
                  <a:srgbClr val="4DB3A8"/>
                </a:gs>
                <a:gs pos="100000">
                  <a:srgbClr val="4CB6AA"/>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5654300" y="3848305"/>
              <a:ext cx="3227782" cy="16651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txBox="1"/>
            <p:nvPr/>
          </p:nvSpPr>
          <p:spPr>
            <a:xfrm>
              <a:off x="5654300" y="3848305"/>
              <a:ext cx="3227782" cy="1665131"/>
            </a:xfrm>
            <a:prstGeom prst="rect">
              <a:avLst/>
            </a:prstGeom>
            <a:noFill/>
            <a:ln>
              <a:noFill/>
            </a:ln>
          </p:spPr>
          <p:txBody>
            <a:bodyPr anchorCtr="0" anchor="t" bIns="106675" lIns="106675" spcFirstLastPara="1" rIns="106675" wrap="square" tIns="106675">
              <a:noAutofit/>
            </a:bodyPr>
            <a:lstStyle/>
            <a:p>
              <a:pPr indent="0" lvl="0" marL="0" marR="0" rtl="0" algn="just">
                <a:lnSpc>
                  <a:spcPct val="90000"/>
                </a:lnSpc>
                <a:spcBef>
                  <a:spcPts val="0"/>
                </a:spcBef>
                <a:spcAft>
                  <a:spcPts val="0"/>
                </a:spcAft>
                <a:buClr>
                  <a:srgbClr val="002060"/>
                </a:buClr>
                <a:buSzPts val="2800"/>
                <a:buFont typeface="Nunito Sans"/>
                <a:buNone/>
              </a:pPr>
              <a:r>
                <a:rPr b="1" lang="en-US" sz="2800">
                  <a:solidFill>
                    <a:srgbClr val="002060"/>
                  </a:solidFill>
                  <a:latin typeface="Nunito Sans"/>
                  <a:ea typeface="Nunito Sans"/>
                  <a:cs typeface="Nunito Sans"/>
                  <a:sym typeface="Nunito Sans"/>
                </a:rPr>
                <a:t>Đảm bảo hình ảnh </a:t>
              </a:r>
              <a:r>
                <a:rPr lang="en-US" sz="2800">
                  <a:solidFill>
                    <a:srgbClr val="002060"/>
                  </a:solidFill>
                  <a:latin typeface="Nunito Sans"/>
                  <a:ea typeface="Nunito Sans"/>
                  <a:cs typeface="Nunito Sans"/>
                  <a:sym typeface="Nunito Sans"/>
                </a:rPr>
                <a:t>trong video rõ nét, có tính thẩm mỹ, dễ quan sát và phù hợp</a:t>
              </a:r>
              <a:endParaRPr/>
            </a:p>
          </p:txBody>
        </p:sp>
        <p:sp>
          <p:nvSpPr>
            <p:cNvPr id="1254" name="Google Shape;1254;p53"/>
            <p:cNvSpPr/>
            <p:nvPr/>
          </p:nvSpPr>
          <p:spPr>
            <a:xfrm>
              <a:off x="8075874" y="2879684"/>
              <a:ext cx="358419" cy="358419"/>
            </a:xfrm>
            <a:prstGeom prst="triangle">
              <a:avLst>
                <a:gd fmla="val 100000" name="adj"/>
              </a:avLst>
            </a:prstGeom>
            <a:gradFill>
              <a:gsLst>
                <a:gs pos="0">
                  <a:srgbClr val="3C7085"/>
                </a:gs>
                <a:gs pos="80000">
                  <a:srgbClr val="5094AE"/>
                </a:gs>
                <a:gs pos="100000">
                  <a:srgbClr val="4F95B1"/>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rot="5400000">
              <a:off x="9632105" y="2066302"/>
              <a:ext cx="1264520" cy="2889816"/>
            </a:xfrm>
            <a:prstGeom prst="corner">
              <a:avLst>
                <a:gd fmla="val 16120" name="adj1"/>
                <a:gd fmla="val 16110" name="adj2"/>
              </a:avLst>
            </a:prstGeom>
            <a:gradFill>
              <a:gsLst>
                <a:gs pos="0">
                  <a:srgbClr val="3E5582"/>
                </a:gs>
                <a:gs pos="80000">
                  <a:srgbClr val="5170AC"/>
                </a:gs>
                <a:gs pos="100000">
                  <a:srgbClr val="506FAF"/>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8931720" y="3009065"/>
              <a:ext cx="3134758" cy="16651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txBox="1"/>
            <p:nvPr/>
          </p:nvSpPr>
          <p:spPr>
            <a:xfrm>
              <a:off x="8931720" y="3009065"/>
              <a:ext cx="3134758" cy="1665131"/>
            </a:xfrm>
            <a:prstGeom prst="rect">
              <a:avLst/>
            </a:prstGeom>
            <a:noFill/>
            <a:ln>
              <a:noFill/>
            </a:ln>
          </p:spPr>
          <p:txBody>
            <a:bodyPr anchorCtr="0" anchor="t" bIns="106675" lIns="106675" spcFirstLastPara="1" rIns="106675" wrap="square" tIns="106675">
              <a:noAutofit/>
            </a:bodyPr>
            <a:lstStyle/>
            <a:p>
              <a:pPr indent="0" lvl="0" marL="0" marR="0" rtl="0" algn="just">
                <a:lnSpc>
                  <a:spcPct val="90000"/>
                </a:lnSpc>
                <a:spcBef>
                  <a:spcPts val="0"/>
                </a:spcBef>
                <a:spcAft>
                  <a:spcPts val="0"/>
                </a:spcAft>
                <a:buClr>
                  <a:srgbClr val="002060"/>
                </a:buClr>
                <a:buSzPts val="2800"/>
                <a:buFont typeface="Nunito Sans"/>
                <a:buNone/>
              </a:pPr>
              <a:r>
                <a:rPr b="1" lang="en-US" sz="2800">
                  <a:solidFill>
                    <a:srgbClr val="002060"/>
                  </a:solidFill>
                  <a:latin typeface="Nunito Sans"/>
                  <a:ea typeface="Nunito Sans"/>
                  <a:cs typeface="Nunito Sans"/>
                  <a:sym typeface="Nunito Sans"/>
                </a:rPr>
                <a:t>Đảm bảo âm thanh </a:t>
              </a:r>
              <a:r>
                <a:rPr lang="en-US" sz="2800">
                  <a:solidFill>
                    <a:srgbClr val="002060"/>
                  </a:solidFill>
                  <a:latin typeface="Nunito Sans"/>
                  <a:ea typeface="Nunito Sans"/>
                  <a:cs typeface="Nunito Sans"/>
                  <a:sym typeface="Nunito Sans"/>
                </a:rPr>
                <a:t>rõ ràng, khoa học, tránh tạp âm kết hợp lồng tiếng và nhạc nền</a:t>
              </a:r>
              <a:endParaRPr/>
            </a:p>
          </p:txBody>
        </p:sp>
        <p:sp>
          <p:nvSpPr>
            <p:cNvPr id="1258" name="Google Shape;1258;p53"/>
            <p:cNvSpPr/>
            <p:nvPr/>
          </p:nvSpPr>
          <p:spPr>
            <a:xfrm>
              <a:off x="10962229" y="2304235"/>
              <a:ext cx="358419" cy="358419"/>
            </a:xfrm>
            <a:prstGeom prst="triangle">
              <a:avLst>
                <a:gd fmla="val 100000" name="adj"/>
              </a:avLst>
            </a:prstGeom>
            <a:gradFill>
              <a:gsLst>
                <a:gs pos="0">
                  <a:srgbClr val="43407F"/>
                </a:gs>
                <a:gs pos="80000">
                  <a:srgbClr val="5854A7"/>
                </a:gs>
                <a:gs pos="100000">
                  <a:srgbClr val="5753AA"/>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rot="5400000">
              <a:off x="12910778" y="1050996"/>
              <a:ext cx="1264520" cy="3180312"/>
            </a:xfrm>
            <a:prstGeom prst="corner">
              <a:avLst>
                <a:gd fmla="val 16120" name="adj1"/>
                <a:gd fmla="val 16110" name="adj2"/>
              </a:avLst>
            </a:prstGeom>
            <a:gradFill>
              <a:gsLst>
                <a:gs pos="0">
                  <a:srgbClr val="5C417C"/>
                </a:gs>
                <a:gs pos="80000">
                  <a:srgbClr val="7955A4"/>
                </a:gs>
                <a:gs pos="100000">
                  <a:srgbClr val="7955A6"/>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12151940" y="2340102"/>
              <a:ext cx="2769555" cy="166513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txBox="1"/>
            <p:nvPr/>
          </p:nvSpPr>
          <p:spPr>
            <a:xfrm>
              <a:off x="12151940" y="2340102"/>
              <a:ext cx="2769555" cy="1665131"/>
            </a:xfrm>
            <a:prstGeom prst="rect">
              <a:avLst/>
            </a:prstGeom>
            <a:noFill/>
            <a:ln>
              <a:noFill/>
            </a:ln>
          </p:spPr>
          <p:txBody>
            <a:bodyPr anchorCtr="0" anchor="t" bIns="106675" lIns="106675" spcFirstLastPara="1" rIns="106675" wrap="square" tIns="106675">
              <a:noAutofit/>
            </a:bodyPr>
            <a:lstStyle/>
            <a:p>
              <a:pPr indent="0" lvl="0" marL="0" marR="0" rtl="0" algn="just">
                <a:lnSpc>
                  <a:spcPct val="90000"/>
                </a:lnSpc>
                <a:spcBef>
                  <a:spcPts val="0"/>
                </a:spcBef>
                <a:spcAft>
                  <a:spcPts val="0"/>
                </a:spcAft>
                <a:buClr>
                  <a:srgbClr val="002060"/>
                </a:buClr>
                <a:buSzPts val="2800"/>
                <a:buFont typeface="Nunito Sans"/>
                <a:buNone/>
              </a:pPr>
              <a:r>
                <a:rPr b="1" lang="en-US" sz="2800">
                  <a:solidFill>
                    <a:srgbClr val="002060"/>
                  </a:solidFill>
                  <a:latin typeface="Nunito Sans"/>
                  <a:ea typeface="Nunito Sans"/>
                  <a:cs typeface="Nunito Sans"/>
                  <a:sym typeface="Nunito Sans"/>
                </a:rPr>
                <a:t>Đảm bảo dung lượng và thời gian </a:t>
              </a:r>
              <a:r>
                <a:rPr lang="en-US" sz="2800">
                  <a:solidFill>
                    <a:srgbClr val="002060"/>
                  </a:solidFill>
                  <a:latin typeface="Nunito Sans"/>
                  <a:ea typeface="Nunito Sans"/>
                  <a:cs typeface="Nunito Sans"/>
                  <a:sym typeface="Nunito Sans"/>
                </a:rPr>
                <a:t>hợp lý với bài học và tổ chức dạy học</a:t>
              </a:r>
              <a:endParaRPr/>
            </a:p>
          </p:txBody>
        </p:sp>
      </p:grpSp>
      <p:cxnSp>
        <p:nvCxnSpPr>
          <p:cNvPr id="1262" name="Google Shape;1262;p53"/>
          <p:cNvCxnSpPr/>
          <p:nvPr/>
        </p:nvCxnSpPr>
        <p:spPr>
          <a:xfrm>
            <a:off x="10972800" y="5143500"/>
            <a:ext cx="0" cy="4876800"/>
          </a:xfrm>
          <a:prstGeom prst="straightConnector1">
            <a:avLst/>
          </a:prstGeom>
          <a:noFill/>
          <a:ln cap="flat" cmpd="sng" w="38100">
            <a:solidFill>
              <a:schemeClr val="accent1"/>
            </a:solidFill>
            <a:prstDash val="solid"/>
            <a:round/>
            <a:headEnd len="sm" w="sm" type="none"/>
            <a:tailEnd len="sm" w="sm" type="none"/>
          </a:ln>
          <a:effectLst>
            <a:outerShdw blurRad="40000" rotWithShape="0" dir="5400000" dist="23000">
              <a:srgbClr val="000000">
                <a:alpha val="34901"/>
              </a:srgbClr>
            </a:outerShdw>
          </a:effectLst>
        </p:spPr>
      </p:cxnSp>
      <p:cxnSp>
        <p:nvCxnSpPr>
          <p:cNvPr id="1263" name="Google Shape;1263;p53"/>
          <p:cNvCxnSpPr/>
          <p:nvPr/>
        </p:nvCxnSpPr>
        <p:spPr>
          <a:xfrm>
            <a:off x="14173200" y="4262156"/>
            <a:ext cx="0" cy="5486400"/>
          </a:xfrm>
          <a:prstGeom prst="straightConnector1">
            <a:avLst/>
          </a:prstGeom>
          <a:noFill/>
          <a:ln cap="flat" cmpd="sng" w="38100">
            <a:solidFill>
              <a:schemeClr val="accent4"/>
            </a:solidFill>
            <a:prstDash val="solid"/>
            <a:round/>
            <a:headEnd len="sm" w="sm" type="none"/>
            <a:tailEnd len="sm" w="sm" type="none"/>
          </a:ln>
          <a:effectLst>
            <a:outerShdw blurRad="40000" rotWithShape="0" dir="5400000" dist="23000">
              <a:srgbClr val="000000">
                <a:alpha val="34901"/>
              </a:srgbClr>
            </a:outerShdw>
          </a:effectLst>
        </p:spPr>
      </p:cxnSp>
      <p:cxnSp>
        <p:nvCxnSpPr>
          <p:cNvPr id="1264" name="Google Shape;1264;p53"/>
          <p:cNvCxnSpPr/>
          <p:nvPr/>
        </p:nvCxnSpPr>
        <p:spPr>
          <a:xfrm>
            <a:off x="7696200" y="5600700"/>
            <a:ext cx="0" cy="4419600"/>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cxnSp>
        <p:nvCxnSpPr>
          <p:cNvPr id="1265" name="Google Shape;1265;p53"/>
          <p:cNvCxnSpPr/>
          <p:nvPr/>
        </p:nvCxnSpPr>
        <p:spPr>
          <a:xfrm>
            <a:off x="4800600" y="6210300"/>
            <a:ext cx="0" cy="3810000"/>
          </a:xfrm>
          <a:prstGeom prst="straightConnector1">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cxnSp>
      <p:cxnSp>
        <p:nvCxnSpPr>
          <p:cNvPr id="1266" name="Google Shape;1266;p53"/>
          <p:cNvCxnSpPr/>
          <p:nvPr/>
        </p:nvCxnSpPr>
        <p:spPr>
          <a:xfrm>
            <a:off x="1752600" y="6807200"/>
            <a:ext cx="0" cy="3213100"/>
          </a:xfrm>
          <a:prstGeom prst="straightConnector1">
            <a:avLst/>
          </a:prstGeom>
          <a:noFill/>
          <a:ln cap="flat" cmpd="sng" w="38100">
            <a:solidFill>
              <a:schemeClr val="accent3"/>
            </a:solidFill>
            <a:prstDash val="solid"/>
            <a:round/>
            <a:headEnd len="sm" w="sm" type="none"/>
            <a:tailEnd len="sm" w="sm" type="none"/>
          </a:ln>
          <a:effectLst>
            <a:outerShdw blurRad="40000" rotWithShape="0" dir="5400000" dist="23000">
              <a:srgbClr val="000000">
                <a:alpha val="34901"/>
              </a:srgbClr>
            </a:outerShdw>
          </a:effectLst>
        </p:spPr>
      </p:cxnSp>
      <p:sp>
        <p:nvSpPr>
          <p:cNvPr id="1267" name="Google Shape;1267;p53"/>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67922" y="1122788"/>
            <a:ext cx="18201749" cy="1711522"/>
          </a:xfrm>
          <a:prstGeom prst="roundRect">
            <a:avLst>
              <a:gd fmla="val 16667" name="adj"/>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2.3 Xây dựng video dạy học các bài thực hành chủ đề “Cảm ứng, sinh trưởng, Phát triển và sinh sản ở sinh vật” – Sinh học 11</a:t>
            </a:r>
            <a:endParaRPr/>
          </a:p>
        </p:txBody>
      </p:sp>
      <p:sp>
        <p:nvSpPr>
          <p:cNvPr id="1269" name="Google Shape;1269;p53"/>
          <p:cNvSpPr txBox="1"/>
          <p:nvPr/>
        </p:nvSpPr>
        <p:spPr>
          <a:xfrm>
            <a:off x="3663644" y="46101"/>
            <a:ext cx="11071457" cy="101104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lang="en-US" sz="6000">
                <a:solidFill>
                  <a:srgbClr val="0D0F68"/>
                </a:solidFill>
                <a:latin typeface="Calibri"/>
                <a:ea typeface="Calibri"/>
                <a:cs typeface="Calibri"/>
                <a:sym typeface="Calibri"/>
              </a:rPr>
              <a:t>CHƯƠNG 2</a:t>
            </a:r>
            <a:endParaRPr/>
          </a:p>
        </p:txBody>
      </p:sp>
      <p:sp>
        <p:nvSpPr>
          <p:cNvPr id="1270" name="Google Shape;1270;p53"/>
          <p:cNvSpPr txBox="1"/>
          <p:nvPr/>
        </p:nvSpPr>
        <p:spPr>
          <a:xfrm>
            <a:off x="-1765405" y="2866632"/>
            <a:ext cx="11071457" cy="929806"/>
          </a:xfrm>
          <a:prstGeom prst="rect">
            <a:avLst/>
          </a:prstGeom>
          <a:noFill/>
          <a:ln>
            <a:noFill/>
          </a:ln>
        </p:spPr>
        <p:txBody>
          <a:bodyPr anchorCtr="0" anchor="t" bIns="0" lIns="0" spcFirstLastPara="1" rIns="0" wrap="square" tIns="0">
            <a:spAutoFit/>
          </a:bodyPr>
          <a:lstStyle/>
          <a:p>
            <a:pPr indent="0" lvl="0" marL="0" marR="0" rtl="0" algn="ctr">
              <a:lnSpc>
                <a:spcPct val="233333"/>
              </a:lnSpc>
              <a:spcBef>
                <a:spcPts val="0"/>
              </a:spcBef>
              <a:spcAft>
                <a:spcPts val="0"/>
              </a:spcAft>
              <a:buNone/>
            </a:pPr>
            <a:r>
              <a:rPr b="1" lang="en-US" sz="3600">
                <a:solidFill>
                  <a:schemeClr val="dk1"/>
                </a:solidFill>
                <a:latin typeface="Calibri"/>
                <a:ea typeface="Calibri"/>
                <a:cs typeface="Calibri"/>
                <a:sym typeface="Calibri"/>
              </a:rPr>
              <a:t>2.3.1. Nguyên tắc xây dựng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500"/>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500"/>
                                        <p:tgtEl>
                                          <p:spTgt spid="1263"/>
                                        </p:tgtEl>
                                      </p:cBhvr>
                                    </p:animEffect>
                                  </p:childTnLst>
                                </p:cTn>
                              </p:par>
                              <p:par>
                                <p:cTn fill="hold" nodeType="with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500"/>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500"/>
                                        <p:tgtEl>
                                          <p:spTgt spid="1265"/>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500"/>
                                        <p:tgtEl>
                                          <p:spTgt spid="1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54"/>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cxnSp>
        <p:nvCxnSpPr>
          <p:cNvPr id="1276" name="Google Shape;1276;p54"/>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277" name="Google Shape;1277;p54"/>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grpSp>
        <p:nvGrpSpPr>
          <p:cNvPr id="1280" name="Google Shape;1280;p54"/>
          <p:cNvGrpSpPr/>
          <p:nvPr/>
        </p:nvGrpSpPr>
        <p:grpSpPr>
          <a:xfrm>
            <a:off x="3048001" y="1875780"/>
            <a:ext cx="11534700" cy="8086938"/>
            <a:chOff x="1" y="8357"/>
            <a:chExt cx="11534700" cy="8086938"/>
          </a:xfrm>
        </p:grpSpPr>
        <p:sp>
          <p:nvSpPr>
            <p:cNvPr id="1281" name="Google Shape;1281;p54"/>
            <p:cNvSpPr/>
            <p:nvPr/>
          </p:nvSpPr>
          <p:spPr>
            <a:xfrm rot="5400000">
              <a:off x="-256154" y="264512"/>
              <a:ext cx="1707695" cy="1195386"/>
            </a:xfrm>
            <a:prstGeom prst="chevron">
              <a:avLst>
                <a:gd fmla="val 50000" name="adj"/>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txBox="1"/>
            <p:nvPr/>
          </p:nvSpPr>
          <p:spPr>
            <a:xfrm>
              <a:off x="1" y="606050"/>
              <a:ext cx="1195386" cy="512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Bước 1</a:t>
              </a:r>
              <a:endParaRPr/>
            </a:p>
          </p:txBody>
        </p:sp>
        <p:sp>
          <p:nvSpPr>
            <p:cNvPr id="1283" name="Google Shape;1283;p54"/>
            <p:cNvSpPr/>
            <p:nvPr/>
          </p:nvSpPr>
          <p:spPr>
            <a:xfrm rot="5400000">
              <a:off x="5809751" y="-4606006"/>
              <a:ext cx="1110585" cy="10339314"/>
            </a:xfrm>
            <a:prstGeom prst="round2SameRect">
              <a:avLst>
                <a:gd fmla="val 16667" name="adj1"/>
                <a:gd fmla="val 0" name="adj2"/>
              </a:avLst>
            </a:prstGeom>
            <a:solidFill>
              <a:schemeClr val="lt1">
                <a:alpha val="89803"/>
              </a:schemeClr>
            </a:solidFill>
            <a:ln cap="flat" cmpd="sng" w="9525">
              <a:solidFill>
                <a:schemeClr val="accent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txBox="1"/>
            <p:nvPr/>
          </p:nvSpPr>
          <p:spPr>
            <a:xfrm>
              <a:off x="1195387" y="62572"/>
              <a:ext cx="10285100" cy="1002157"/>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Phân tích yêu cầu cần đạt</a:t>
              </a:r>
              <a:endParaRPr/>
            </a:p>
            <a:p>
              <a:pPr indent="-285750" lvl="1" marL="285750" marR="0" rtl="0" algn="l">
                <a:lnSpc>
                  <a:spcPct val="90000"/>
                </a:lnSpc>
                <a:spcBef>
                  <a:spcPts val="54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&gt; Xác định nội dung video thực hành</a:t>
              </a:r>
              <a:endParaRPr/>
            </a:p>
          </p:txBody>
        </p:sp>
        <p:sp>
          <p:nvSpPr>
            <p:cNvPr id="1285" name="Google Shape;1285;p54"/>
            <p:cNvSpPr/>
            <p:nvPr/>
          </p:nvSpPr>
          <p:spPr>
            <a:xfrm rot="5400000">
              <a:off x="-256154" y="1859323"/>
              <a:ext cx="1707695" cy="1195386"/>
            </a:xfrm>
            <a:prstGeom prst="chevron">
              <a:avLst>
                <a:gd fmla="val 50000" name="adj"/>
              </a:avLst>
            </a:prstGeom>
            <a:gradFill>
              <a:gsLst>
                <a:gs pos="0">
                  <a:srgbClr val="443A85"/>
                </a:gs>
                <a:gs pos="80000">
                  <a:srgbClr val="594DAF"/>
                </a:gs>
                <a:gs pos="100000">
                  <a:srgbClr val="594BB2"/>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txBox="1"/>
            <p:nvPr/>
          </p:nvSpPr>
          <p:spPr>
            <a:xfrm>
              <a:off x="1" y="2200861"/>
              <a:ext cx="1195386" cy="512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Bước 2</a:t>
              </a:r>
              <a:endParaRPr/>
            </a:p>
          </p:txBody>
        </p:sp>
        <p:sp>
          <p:nvSpPr>
            <p:cNvPr id="1287" name="Google Shape;1287;p54"/>
            <p:cNvSpPr/>
            <p:nvPr/>
          </p:nvSpPr>
          <p:spPr>
            <a:xfrm rot="5400000">
              <a:off x="5810042" y="-3011487"/>
              <a:ext cx="1110002" cy="10339314"/>
            </a:xfrm>
            <a:prstGeom prst="round2SameRect">
              <a:avLst>
                <a:gd fmla="val 16667" name="adj1"/>
                <a:gd fmla="val 0" name="adj2"/>
              </a:avLst>
            </a:prstGeom>
            <a:solidFill>
              <a:schemeClr val="lt1">
                <a:alpha val="89803"/>
              </a:schemeClr>
            </a:solidFill>
            <a:ln cap="flat" cmpd="sng" w="9525">
              <a:solidFill>
                <a:srgbClr val="665CA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txBox="1"/>
            <p:nvPr/>
          </p:nvSpPr>
          <p:spPr>
            <a:xfrm>
              <a:off x="1195386" y="1657355"/>
              <a:ext cx="10285128" cy="1001630"/>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Xây dựng kịch bản video</a:t>
              </a:r>
              <a:endParaRPr/>
            </a:p>
          </p:txBody>
        </p:sp>
        <p:sp>
          <p:nvSpPr>
            <p:cNvPr id="1289" name="Google Shape;1289;p54"/>
            <p:cNvSpPr/>
            <p:nvPr/>
          </p:nvSpPr>
          <p:spPr>
            <a:xfrm rot="5400000">
              <a:off x="-256154" y="3454134"/>
              <a:ext cx="1707695" cy="1195386"/>
            </a:xfrm>
            <a:prstGeom prst="chevron">
              <a:avLst>
                <a:gd fmla="val 50000" name="adj"/>
              </a:avLst>
            </a:prstGeom>
            <a:gradFill>
              <a:gsLst>
                <a:gs pos="0">
                  <a:srgbClr val="34438D"/>
                </a:gs>
                <a:gs pos="80000">
                  <a:srgbClr val="4557BA"/>
                </a:gs>
                <a:gs pos="100000">
                  <a:srgbClr val="4357BD"/>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txBox="1"/>
            <p:nvPr/>
          </p:nvSpPr>
          <p:spPr>
            <a:xfrm>
              <a:off x="1" y="3795672"/>
              <a:ext cx="1195386" cy="512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Bước 3</a:t>
              </a:r>
              <a:endParaRPr/>
            </a:p>
          </p:txBody>
        </p:sp>
        <p:sp>
          <p:nvSpPr>
            <p:cNvPr id="1291" name="Google Shape;1291;p54"/>
            <p:cNvSpPr/>
            <p:nvPr/>
          </p:nvSpPr>
          <p:spPr>
            <a:xfrm rot="5400000">
              <a:off x="5810042" y="-1416676"/>
              <a:ext cx="1110002" cy="10339314"/>
            </a:xfrm>
            <a:prstGeom prst="round2SameRect">
              <a:avLst>
                <a:gd fmla="val 16667" name="adj1"/>
                <a:gd fmla="val 0" name="adj2"/>
              </a:avLst>
            </a:prstGeom>
            <a:solidFill>
              <a:schemeClr val="lt1">
                <a:alpha val="89803"/>
              </a:schemeClr>
            </a:solidFill>
            <a:ln cap="flat" cmpd="sng" w="9525">
              <a:solidFill>
                <a:srgbClr val="5665B3"/>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txBox="1"/>
            <p:nvPr/>
          </p:nvSpPr>
          <p:spPr>
            <a:xfrm>
              <a:off x="1195386" y="3252166"/>
              <a:ext cx="10285128" cy="1001630"/>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Ghi hình</a:t>
              </a:r>
              <a:endParaRPr/>
            </a:p>
          </p:txBody>
        </p:sp>
        <p:sp>
          <p:nvSpPr>
            <p:cNvPr id="1293" name="Google Shape;1293;p54"/>
            <p:cNvSpPr/>
            <p:nvPr/>
          </p:nvSpPr>
          <p:spPr>
            <a:xfrm rot="5400000">
              <a:off x="-256154" y="5048944"/>
              <a:ext cx="1707695" cy="1195386"/>
            </a:xfrm>
            <a:prstGeom prst="chevron">
              <a:avLst>
                <a:gd fmla="val 50000" name="adj"/>
              </a:avLst>
            </a:prstGeom>
            <a:gradFill>
              <a:gsLst>
                <a:gs pos="0">
                  <a:srgbClr val="2D5F97"/>
                </a:gs>
                <a:gs pos="80000">
                  <a:srgbClr val="3C7DC5"/>
                </a:gs>
                <a:gs pos="100000">
                  <a:srgbClr val="397EC9"/>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txBox="1"/>
            <p:nvPr/>
          </p:nvSpPr>
          <p:spPr>
            <a:xfrm>
              <a:off x="1" y="5390482"/>
              <a:ext cx="1195386" cy="512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Bước 4</a:t>
              </a:r>
              <a:endParaRPr/>
            </a:p>
          </p:txBody>
        </p:sp>
        <p:sp>
          <p:nvSpPr>
            <p:cNvPr id="1295" name="Google Shape;1295;p54"/>
            <p:cNvSpPr/>
            <p:nvPr/>
          </p:nvSpPr>
          <p:spPr>
            <a:xfrm rot="5400000">
              <a:off x="5810042" y="178134"/>
              <a:ext cx="1110002" cy="10339314"/>
            </a:xfrm>
            <a:prstGeom prst="round2SameRect">
              <a:avLst>
                <a:gd fmla="val 16667" name="adj1"/>
                <a:gd fmla="val 0" name="adj2"/>
              </a:avLst>
            </a:prstGeom>
            <a:solidFill>
              <a:schemeClr val="lt1">
                <a:alpha val="89803"/>
              </a:schemeClr>
            </a:solidFill>
            <a:ln cap="flat" cmpd="sng" w="9525">
              <a:solidFill>
                <a:srgbClr val="4F83BD"/>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txBox="1"/>
            <p:nvPr/>
          </p:nvSpPr>
          <p:spPr>
            <a:xfrm>
              <a:off x="1195386" y="4846976"/>
              <a:ext cx="10285128" cy="1001630"/>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Xử lý kĩ thuật video bằng phần mềm tin học</a:t>
              </a:r>
              <a:endParaRPr/>
            </a:p>
          </p:txBody>
        </p:sp>
        <p:sp>
          <p:nvSpPr>
            <p:cNvPr id="1297" name="Google Shape;1297;p54"/>
            <p:cNvSpPr/>
            <p:nvPr/>
          </p:nvSpPr>
          <p:spPr>
            <a:xfrm rot="5400000">
              <a:off x="-256154" y="6643755"/>
              <a:ext cx="1707695" cy="1195386"/>
            </a:xfrm>
            <a:prstGeom prst="chevron">
              <a:avLst>
                <a:gd fmla="val 50000" name="adj"/>
              </a:avLst>
            </a:prstGeom>
            <a:gradFill>
              <a:gsLst>
                <a:gs pos="0">
                  <a:srgbClr val="28839E"/>
                </a:gs>
                <a:gs pos="80000">
                  <a:srgbClr val="35ACCF"/>
                </a:gs>
                <a:gs pos="100000">
                  <a:srgbClr val="31AFD4"/>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txBox="1"/>
            <p:nvPr/>
          </p:nvSpPr>
          <p:spPr>
            <a:xfrm>
              <a:off x="1" y="6985293"/>
              <a:ext cx="1195386" cy="512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lt1"/>
                </a:buClr>
                <a:buSzPts val="3600"/>
                <a:buFont typeface="Arial"/>
                <a:buNone/>
              </a:pPr>
              <a:r>
                <a:rPr lang="en-US" sz="3600">
                  <a:solidFill>
                    <a:schemeClr val="lt1"/>
                  </a:solidFill>
                  <a:latin typeface="Arial"/>
                  <a:ea typeface="Arial"/>
                  <a:cs typeface="Arial"/>
                  <a:sym typeface="Arial"/>
                </a:rPr>
                <a:t>Bước 5</a:t>
              </a:r>
              <a:endParaRPr/>
            </a:p>
          </p:txBody>
        </p:sp>
        <p:sp>
          <p:nvSpPr>
            <p:cNvPr id="1299" name="Google Shape;1299;p54"/>
            <p:cNvSpPr/>
            <p:nvPr/>
          </p:nvSpPr>
          <p:spPr>
            <a:xfrm rot="5400000">
              <a:off x="5810042" y="1772945"/>
              <a:ext cx="1110002" cy="10339314"/>
            </a:xfrm>
            <a:prstGeom prst="round2SameRect">
              <a:avLst>
                <a:gd fmla="val 16667" name="adj1"/>
                <a:gd fmla="val 0" name="adj2"/>
              </a:avLst>
            </a:prstGeom>
            <a:solidFill>
              <a:schemeClr val="lt1">
                <a:alpha val="89803"/>
              </a:schemeClr>
            </a:solidFill>
            <a:ln cap="flat" cmpd="sng" w="9525">
              <a:solidFill>
                <a:srgbClr val="4AA9C5"/>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txBox="1"/>
            <p:nvPr/>
          </p:nvSpPr>
          <p:spPr>
            <a:xfrm>
              <a:off x="1195386" y="6441787"/>
              <a:ext cx="10285128" cy="1001630"/>
            </a:xfrm>
            <a:prstGeom prst="rect">
              <a:avLst/>
            </a:prstGeom>
            <a:noFill/>
            <a:ln>
              <a:noFill/>
            </a:ln>
          </p:spPr>
          <p:txBody>
            <a:bodyPr anchorCtr="0" anchor="ctr" bIns="22850" lIns="256025" spcFirstLastPara="1" rIns="22850" wrap="square" tIns="22850">
              <a:noAutofit/>
            </a:bodyPr>
            <a:lstStyle/>
            <a:p>
              <a:pPr indent="-285750" lvl="1" marL="285750" marR="0" rtl="0" algn="l">
                <a:lnSpc>
                  <a:spcPct val="90000"/>
                </a:lnSpc>
                <a:spcBef>
                  <a:spcPts val="0"/>
                </a:spcBef>
                <a:spcAft>
                  <a:spcPts val="0"/>
                </a:spcAft>
                <a:buClr>
                  <a:schemeClr val="dk1"/>
                </a:buClr>
                <a:buSzPts val="3600"/>
                <a:buFont typeface="Arial"/>
                <a:buChar char="•"/>
              </a:pPr>
              <a:r>
                <a:rPr b="0" i="0" lang="en-US" sz="3600" u="none" cap="none" strike="noStrike">
                  <a:solidFill>
                    <a:schemeClr val="dk1"/>
                  </a:solidFill>
                  <a:latin typeface="Arial"/>
                  <a:ea typeface="Arial"/>
                  <a:cs typeface="Arial"/>
                  <a:sym typeface="Arial"/>
                </a:rPr>
                <a:t>Xuất và lưu trữ video</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55"/>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06" name="Google Shape;1306;p55"/>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7" name="Google Shape;1307;p55"/>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08" name="Google Shape;1308;p55"/>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5"/>
          <p:cNvSpPr txBox="1"/>
          <p:nvPr/>
        </p:nvSpPr>
        <p:spPr>
          <a:xfrm>
            <a:off x="0" y="1254929"/>
            <a:ext cx="15205059"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chemeClr val="dk1"/>
                </a:solidFill>
                <a:latin typeface="Calibri"/>
                <a:ea typeface="Calibri"/>
                <a:cs typeface="Calibri"/>
                <a:sym typeface="Calibri"/>
              </a:rPr>
              <a:t>Bước 1: Phân tích yêu cầu cần đạt -&gt; Xác định nội dung video thực hành</a:t>
            </a:r>
            <a:endParaRPr/>
          </a:p>
        </p:txBody>
      </p:sp>
      <p:pic>
        <p:nvPicPr>
          <p:cNvPr id="1310" name="Google Shape;1310;p55"/>
          <p:cNvPicPr preferRelativeResize="0"/>
          <p:nvPr/>
        </p:nvPicPr>
        <p:blipFill rotWithShape="1">
          <a:blip r:embed="rId5">
            <a:alphaModFix/>
          </a:blip>
          <a:srcRect b="0" l="0" r="0" t="0"/>
          <a:stretch/>
        </p:blipFill>
        <p:spPr>
          <a:xfrm>
            <a:off x="1778281" y="2990296"/>
            <a:ext cx="7421092" cy="6306779"/>
          </a:xfrm>
          <a:prstGeom prst="rect">
            <a:avLst/>
          </a:prstGeom>
          <a:noFill/>
          <a:ln>
            <a:noFill/>
          </a:ln>
        </p:spPr>
      </p:pic>
      <p:pic>
        <p:nvPicPr>
          <p:cNvPr id="1311" name="Google Shape;1311;p55"/>
          <p:cNvPicPr preferRelativeResize="0"/>
          <p:nvPr/>
        </p:nvPicPr>
        <p:blipFill rotWithShape="1">
          <a:blip r:embed="rId6">
            <a:alphaModFix/>
          </a:blip>
          <a:srcRect b="0" l="0" r="0" t="0"/>
          <a:stretch/>
        </p:blipFill>
        <p:spPr>
          <a:xfrm>
            <a:off x="10592520" y="2427445"/>
            <a:ext cx="6154009" cy="7432483"/>
          </a:xfrm>
          <a:prstGeom prst="rect">
            <a:avLst/>
          </a:prstGeom>
          <a:noFill/>
          <a:ln>
            <a:noFill/>
          </a:ln>
        </p:spPr>
      </p:pic>
      <p:sp>
        <p:nvSpPr>
          <p:cNvPr id="1312" name="Google Shape;1312;p55"/>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5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18" name="Google Shape;1318;p56"/>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9" name="Google Shape;1319;p5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20" name="Google Shape;1320;p5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txBox="1"/>
          <p:nvPr/>
        </p:nvSpPr>
        <p:spPr>
          <a:xfrm>
            <a:off x="-3352800" y="1406234"/>
            <a:ext cx="15205059"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chemeClr val="dk1"/>
                </a:solidFill>
                <a:latin typeface="Calibri"/>
                <a:ea typeface="Calibri"/>
                <a:cs typeface="Calibri"/>
                <a:sym typeface="Calibri"/>
              </a:rPr>
              <a:t>Bước 2: Xây dựng kịch bản video</a:t>
            </a:r>
            <a:endParaRPr b="1" sz="4000">
              <a:solidFill>
                <a:schemeClr val="dk1"/>
              </a:solidFill>
              <a:latin typeface="Calibri"/>
              <a:ea typeface="Calibri"/>
              <a:cs typeface="Calibri"/>
              <a:sym typeface="Calibri"/>
            </a:endParaRPr>
          </a:p>
        </p:txBody>
      </p:sp>
      <p:sp>
        <p:nvSpPr>
          <p:cNvPr id="1322" name="Google Shape;1322;p56"/>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pic>
        <p:nvPicPr>
          <p:cNvPr id="1323" name="Google Shape;1323;p56"/>
          <p:cNvPicPr preferRelativeResize="0"/>
          <p:nvPr/>
        </p:nvPicPr>
        <p:blipFill rotWithShape="1">
          <a:blip r:embed="rId5">
            <a:alphaModFix/>
          </a:blip>
          <a:srcRect b="0" l="0" r="0" t="0"/>
          <a:stretch/>
        </p:blipFill>
        <p:spPr>
          <a:xfrm>
            <a:off x="5951585" y="3459480"/>
            <a:ext cx="12268931" cy="6100944"/>
          </a:xfrm>
          <a:prstGeom prst="rect">
            <a:avLst/>
          </a:prstGeom>
          <a:noFill/>
          <a:ln>
            <a:noFill/>
          </a:ln>
        </p:spPr>
      </p:pic>
      <p:sp>
        <p:nvSpPr>
          <p:cNvPr id="1324" name="Google Shape;1324;p56"/>
          <p:cNvSpPr txBox="1"/>
          <p:nvPr/>
        </p:nvSpPr>
        <p:spPr>
          <a:xfrm>
            <a:off x="14509" y="3467100"/>
            <a:ext cx="5776691" cy="4698659"/>
          </a:xfrm>
          <a:prstGeom prst="rect">
            <a:avLst/>
          </a:prstGeom>
          <a:noFill/>
          <a:ln>
            <a:noFill/>
          </a:ln>
        </p:spPr>
        <p:txBody>
          <a:bodyPr anchorCtr="0" anchor="t" bIns="0" lIns="0" spcFirstLastPara="1" rIns="0" wrap="square" tIns="0">
            <a:spAutoFit/>
          </a:bodyPr>
          <a:lstStyle/>
          <a:p>
            <a:pPr indent="-571500" lvl="0" marL="571500" marR="0" rtl="0" algn="just">
              <a:spcBef>
                <a:spcPts val="0"/>
              </a:spcBef>
              <a:spcAft>
                <a:spcPts val="0"/>
              </a:spcAft>
              <a:buClr>
                <a:schemeClr val="dk1"/>
              </a:buClr>
              <a:buSzPts val="3600"/>
              <a:buFont typeface="Arial"/>
              <a:buChar char="-"/>
            </a:pPr>
            <a:r>
              <a:rPr b="1" lang="en-US" sz="3600">
                <a:solidFill>
                  <a:schemeClr val="dk1"/>
                </a:solidFill>
                <a:latin typeface="Arial"/>
                <a:ea typeface="Arial"/>
                <a:cs typeface="Arial"/>
                <a:sym typeface="Arial"/>
              </a:rPr>
              <a:t>Xác định bố cục video</a:t>
            </a:r>
            <a:endParaRPr/>
          </a:p>
          <a:p>
            <a:pPr indent="0" lvl="0" marL="0" marR="0" rtl="0" algn="just">
              <a:lnSpc>
                <a:spcPct val="233333"/>
              </a:lnSpc>
              <a:spcBef>
                <a:spcPts val="0"/>
              </a:spcBef>
              <a:spcAft>
                <a:spcPts val="0"/>
              </a:spcAft>
              <a:buNone/>
            </a:pPr>
            <a:r>
              <a:rPr lang="en-US" sz="3600">
                <a:solidFill>
                  <a:schemeClr val="dk1"/>
                </a:solidFill>
                <a:latin typeface="Arial"/>
                <a:ea typeface="Arial"/>
                <a:cs typeface="Arial"/>
                <a:sym typeface="Arial"/>
              </a:rPr>
              <a:t>	Video với nội dung biểu diễn thí nghiệm yêu cầu xác định nội dung chi tiết ở mỗi phần.</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5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30" name="Google Shape;1330;p57"/>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1" name="Google Shape;1331;p5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32" name="Google Shape;1332;p5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sp>
        <p:nvSpPr>
          <p:cNvPr id="1334" name="Google Shape;1334;p57"/>
          <p:cNvSpPr txBox="1"/>
          <p:nvPr/>
        </p:nvSpPr>
        <p:spPr>
          <a:xfrm>
            <a:off x="802666" y="3034882"/>
            <a:ext cx="16330322" cy="1661993"/>
          </a:xfrm>
          <a:prstGeom prst="rect">
            <a:avLst/>
          </a:prstGeom>
          <a:noFill/>
          <a:ln>
            <a:noFill/>
          </a:ln>
        </p:spPr>
        <p:txBody>
          <a:bodyPr anchorCtr="0" anchor="t" bIns="0" lIns="0" spcFirstLastPara="1" rIns="0" wrap="square" tIns="0">
            <a:spAutoFit/>
          </a:bodyPr>
          <a:lstStyle/>
          <a:p>
            <a:pPr indent="-571500" lvl="0" marL="571500" marR="0" rtl="0" algn="just">
              <a:spcBef>
                <a:spcPts val="0"/>
              </a:spcBef>
              <a:spcAft>
                <a:spcPts val="0"/>
              </a:spcAft>
              <a:buClr>
                <a:schemeClr val="dk1"/>
              </a:buClr>
              <a:buSzPts val="3600"/>
              <a:buFont typeface="Arial"/>
              <a:buChar char="-"/>
            </a:pPr>
            <a:r>
              <a:rPr b="1" lang="en-US" sz="3600">
                <a:solidFill>
                  <a:schemeClr val="dk1"/>
                </a:solidFill>
                <a:latin typeface="Arial"/>
                <a:ea typeface="Arial"/>
                <a:cs typeface="Arial"/>
                <a:sym typeface="Arial"/>
              </a:rPr>
              <a:t>Xây dựng kịch bản</a:t>
            </a:r>
            <a:endParaRPr/>
          </a:p>
          <a:p>
            <a:pPr indent="0" lvl="0" marL="0" marR="0" rtl="0" algn="just">
              <a:spcBef>
                <a:spcPts val="0"/>
              </a:spcBef>
              <a:spcAft>
                <a:spcPts val="0"/>
              </a:spcAft>
              <a:buNone/>
            </a:pPr>
            <a:r>
              <a:rPr b="1" lang="en-US" sz="3600">
                <a:solidFill>
                  <a:schemeClr val="dk1"/>
                </a:solidFill>
                <a:latin typeface="Arial"/>
                <a:ea typeface="Arial"/>
                <a:cs typeface="Arial"/>
                <a:sym typeface="Arial"/>
              </a:rPr>
              <a:t>	</a:t>
            </a:r>
            <a:r>
              <a:rPr lang="en-US" sz="3600">
                <a:solidFill>
                  <a:schemeClr val="dk1"/>
                </a:solidFill>
                <a:latin typeface="Arial"/>
                <a:ea typeface="Arial"/>
                <a:cs typeface="Arial"/>
                <a:sym typeface="Arial"/>
              </a:rPr>
              <a:t>Sau khi có nội dung video, tiến hành xây dựng kịch bản. </a:t>
            </a:r>
            <a:endParaRPr sz="3600">
              <a:solidFill>
                <a:schemeClr val="dk1"/>
              </a:solidFill>
              <a:latin typeface="Arial"/>
              <a:ea typeface="Arial"/>
              <a:cs typeface="Arial"/>
              <a:sym typeface="Arial"/>
            </a:endParaRPr>
          </a:p>
          <a:p>
            <a:pPr indent="0" lvl="0" marL="0" marR="0" rtl="0" algn="just">
              <a:spcBef>
                <a:spcPts val="0"/>
              </a:spcBef>
              <a:spcAft>
                <a:spcPts val="0"/>
              </a:spcAft>
              <a:buNone/>
            </a:pPr>
            <a:r>
              <a:rPr lang="en-US" sz="3600">
                <a:solidFill>
                  <a:schemeClr val="dk1"/>
                </a:solidFill>
                <a:latin typeface="Arial"/>
                <a:ea typeface="Arial"/>
                <a:cs typeface="Arial"/>
                <a:sym typeface="Arial"/>
              </a:rPr>
              <a:t>	Xác định kịch bản nhằm định hướng tiến trình quay video và biên tập video.</a:t>
            </a:r>
            <a:endParaRPr/>
          </a:p>
        </p:txBody>
      </p:sp>
      <p:pic>
        <p:nvPicPr>
          <p:cNvPr id="1335" name="Google Shape;1335;p57"/>
          <p:cNvPicPr preferRelativeResize="0"/>
          <p:nvPr/>
        </p:nvPicPr>
        <p:blipFill rotWithShape="1">
          <a:blip r:embed="rId5">
            <a:alphaModFix/>
          </a:blip>
          <a:srcRect b="0" l="0" r="0" t="0"/>
          <a:stretch/>
        </p:blipFill>
        <p:spPr>
          <a:xfrm>
            <a:off x="1365297" y="5981700"/>
            <a:ext cx="15205059" cy="2199304"/>
          </a:xfrm>
          <a:prstGeom prst="rect">
            <a:avLst/>
          </a:prstGeom>
          <a:noFill/>
          <a:ln>
            <a:noFill/>
          </a:ln>
        </p:spPr>
      </p:pic>
      <p:sp>
        <p:nvSpPr>
          <p:cNvPr id="1336" name="Google Shape;1336;p57"/>
          <p:cNvSpPr txBox="1"/>
          <p:nvPr/>
        </p:nvSpPr>
        <p:spPr>
          <a:xfrm>
            <a:off x="-3352800" y="1406234"/>
            <a:ext cx="15205059"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chemeClr val="dk1"/>
                </a:solidFill>
                <a:latin typeface="Calibri"/>
                <a:ea typeface="Calibri"/>
                <a:cs typeface="Calibri"/>
                <a:sym typeface="Calibri"/>
              </a:rPr>
              <a:t>Bước 2: Xây dựng kịch bản video</a:t>
            </a:r>
            <a:endParaRPr b="1" sz="40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5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42" name="Google Shape;1342;p58"/>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3" name="Google Shape;1343;p5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44" name="Google Shape;1344;p5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8"/>
          <p:cNvSpPr txBox="1"/>
          <p:nvPr/>
        </p:nvSpPr>
        <p:spPr>
          <a:xfrm>
            <a:off x="-5257800" y="1499865"/>
            <a:ext cx="15205059"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chemeClr val="dk1"/>
                </a:solidFill>
                <a:latin typeface="Calibri"/>
                <a:ea typeface="Calibri"/>
                <a:cs typeface="Calibri"/>
                <a:sym typeface="Calibri"/>
              </a:rPr>
              <a:t>Bước 3: Ghi hình</a:t>
            </a:r>
            <a:endParaRPr b="1" sz="4000">
              <a:solidFill>
                <a:schemeClr val="dk1"/>
              </a:solidFill>
              <a:latin typeface="Calibri"/>
              <a:ea typeface="Calibri"/>
              <a:cs typeface="Calibri"/>
              <a:sym typeface="Calibri"/>
            </a:endParaRPr>
          </a:p>
        </p:txBody>
      </p:sp>
      <p:sp>
        <p:nvSpPr>
          <p:cNvPr id="1346" name="Google Shape;1346;p58"/>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sp>
        <p:nvSpPr>
          <p:cNvPr id="1347" name="Google Shape;1347;p58"/>
          <p:cNvSpPr txBox="1"/>
          <p:nvPr/>
        </p:nvSpPr>
        <p:spPr>
          <a:xfrm>
            <a:off x="488074" y="3826199"/>
            <a:ext cx="10596854" cy="4431983"/>
          </a:xfrm>
          <a:prstGeom prst="rect">
            <a:avLst/>
          </a:prstGeom>
          <a:noFill/>
          <a:ln>
            <a:noFill/>
          </a:ln>
        </p:spPr>
        <p:txBody>
          <a:bodyPr anchorCtr="0" anchor="t" bIns="0" lIns="0" spcFirstLastPara="1" rIns="0" wrap="square" tIns="0">
            <a:spAutoFit/>
          </a:bodyPr>
          <a:lstStyle/>
          <a:p>
            <a:pPr indent="-571500" lvl="0" marL="571500" marR="0" rtl="0" algn="just">
              <a:spcBef>
                <a:spcPts val="0"/>
              </a:spcBef>
              <a:spcAft>
                <a:spcPts val="0"/>
              </a:spcAft>
              <a:buClr>
                <a:schemeClr val="dk1"/>
              </a:buClr>
              <a:buSzPts val="3600"/>
              <a:buFont typeface="Noto Sans Symbols"/>
              <a:buChar char="❖"/>
            </a:pPr>
            <a:r>
              <a:rPr lang="en-US" sz="3600">
                <a:solidFill>
                  <a:schemeClr val="dk1"/>
                </a:solidFill>
                <a:latin typeface="Arial"/>
                <a:ea typeface="Arial"/>
                <a:cs typeface="Arial"/>
                <a:sym typeface="Arial"/>
              </a:rPr>
              <a:t>Xác định địa điểm ghi hình dựa theo yêu cầu, thời gian phù hợp.</a:t>
            </a:r>
            <a:endParaRPr sz="3600">
              <a:solidFill>
                <a:schemeClr val="dk1"/>
              </a:solidFill>
              <a:latin typeface="Arial"/>
              <a:ea typeface="Arial"/>
              <a:cs typeface="Arial"/>
              <a:sym typeface="Arial"/>
            </a:endParaRPr>
          </a:p>
          <a:p>
            <a:pPr indent="-571500" lvl="0" marL="571500" marR="0" rtl="0" algn="just">
              <a:spcBef>
                <a:spcPts val="0"/>
              </a:spcBef>
              <a:spcAft>
                <a:spcPts val="0"/>
              </a:spcAft>
              <a:buClr>
                <a:schemeClr val="dk1"/>
              </a:buClr>
              <a:buSzPts val="3600"/>
              <a:buFont typeface="Noto Sans Symbols"/>
              <a:buChar char="❖"/>
            </a:pPr>
            <a:r>
              <a:rPr lang="en-US" sz="3600">
                <a:solidFill>
                  <a:schemeClr val="dk1"/>
                </a:solidFill>
                <a:latin typeface="Arial"/>
                <a:ea typeface="Arial"/>
                <a:cs typeface="Arial"/>
                <a:sym typeface="Arial"/>
              </a:rPr>
              <a:t>Dùng thiết bị kỹ thuật như máy ảnh, máy quay, điện thoại tiến hành ghi lại các hình ảnh trong mỗi phân cảnh. </a:t>
            </a:r>
            <a:endParaRPr sz="3600">
              <a:solidFill>
                <a:schemeClr val="dk1"/>
              </a:solidFill>
              <a:latin typeface="Arial"/>
              <a:ea typeface="Arial"/>
              <a:cs typeface="Arial"/>
              <a:sym typeface="Arial"/>
            </a:endParaRPr>
          </a:p>
          <a:p>
            <a:pPr indent="-571500" lvl="0" marL="571500" marR="0" rtl="0" algn="just">
              <a:spcBef>
                <a:spcPts val="0"/>
              </a:spcBef>
              <a:spcAft>
                <a:spcPts val="0"/>
              </a:spcAft>
              <a:buClr>
                <a:schemeClr val="dk1"/>
              </a:buClr>
              <a:buSzPts val="3600"/>
              <a:buFont typeface="Noto Sans Symbols"/>
              <a:buChar char="❖"/>
            </a:pPr>
            <a:r>
              <a:rPr lang="en-US" sz="3600">
                <a:solidFill>
                  <a:schemeClr val="dk1"/>
                </a:solidFill>
                <a:latin typeface="Arial"/>
                <a:ea typeface="Arial"/>
                <a:cs typeface="Arial"/>
                <a:sym typeface="Arial"/>
              </a:rPr>
              <a:t>Nên sử dụng thiết bị có độ phân giải từ 720p trở lên để quay được để chất lượng video được tốt, hình ảnh sắc nét và âm thanh rõ ràng.</a:t>
            </a:r>
            <a:endParaRPr/>
          </a:p>
        </p:txBody>
      </p:sp>
      <p:pic>
        <p:nvPicPr>
          <p:cNvPr id="1348" name="Google Shape;1348;p58"/>
          <p:cNvPicPr preferRelativeResize="0"/>
          <p:nvPr/>
        </p:nvPicPr>
        <p:blipFill rotWithShape="1">
          <a:blip r:embed="rId5">
            <a:alphaModFix/>
          </a:blip>
          <a:srcRect b="0" l="0" r="0" t="0"/>
          <a:stretch/>
        </p:blipFill>
        <p:spPr>
          <a:xfrm>
            <a:off x="11436570" y="6314811"/>
            <a:ext cx="6096850" cy="3886743"/>
          </a:xfrm>
          <a:prstGeom prst="rect">
            <a:avLst/>
          </a:prstGeom>
          <a:noFill/>
          <a:ln>
            <a:noFill/>
          </a:ln>
        </p:spPr>
      </p:pic>
      <p:pic>
        <p:nvPicPr>
          <p:cNvPr id="1349" name="Google Shape;1349;p58"/>
          <p:cNvPicPr preferRelativeResize="0"/>
          <p:nvPr/>
        </p:nvPicPr>
        <p:blipFill rotWithShape="1">
          <a:blip r:embed="rId6">
            <a:alphaModFix/>
          </a:blip>
          <a:srcRect b="0" l="0" r="0" t="0"/>
          <a:stretch/>
        </p:blipFill>
        <p:spPr>
          <a:xfrm>
            <a:off x="11436569" y="2383086"/>
            <a:ext cx="6096851" cy="358263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59"/>
          <p:cNvSpPr/>
          <p:nvPr/>
        </p:nvSpPr>
        <p:spPr>
          <a:xfrm>
            <a:off x="-1524000" y="5143500"/>
            <a:ext cx="11984112" cy="5863445"/>
          </a:xfrm>
          <a:prstGeom prst="hexagon">
            <a:avLst>
              <a:gd fmla="val 25000" name="adj"/>
              <a:gd fmla="val 115470" name="vf"/>
            </a:avLst>
          </a:prstGeom>
          <a:solidFill>
            <a:srgbClr val="B6DD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6" name="Google Shape;1356;p59"/>
          <p:cNvSpPr/>
          <p:nvPr/>
        </p:nvSpPr>
        <p:spPr>
          <a:xfrm>
            <a:off x="10016978" y="1758361"/>
            <a:ext cx="11201400" cy="5863445"/>
          </a:xfrm>
          <a:prstGeom prst="hexagon">
            <a:avLst>
              <a:gd fmla="val 25000" name="adj"/>
              <a:gd fmla="val 115470" name="vf"/>
            </a:avLst>
          </a:prstGeom>
          <a:solidFill>
            <a:srgbClr val="B6DD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357" name="Google Shape;1357;p5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58" name="Google Shape;1358;p59"/>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9" name="Google Shape;1359;p5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60" name="Google Shape;1360;p5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9"/>
          <p:cNvSpPr txBox="1"/>
          <p:nvPr/>
        </p:nvSpPr>
        <p:spPr>
          <a:xfrm>
            <a:off x="-2057400" y="1438409"/>
            <a:ext cx="15205059"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chemeClr val="dk1"/>
                </a:solidFill>
                <a:latin typeface="Calibri"/>
                <a:ea typeface="Calibri"/>
                <a:cs typeface="Calibri"/>
                <a:sym typeface="Calibri"/>
              </a:rPr>
              <a:t>Bước 4: Xử lý kĩ thuật video bằng phần mềm</a:t>
            </a:r>
            <a:endParaRPr b="1" sz="4000">
              <a:solidFill>
                <a:schemeClr val="dk1"/>
              </a:solidFill>
              <a:latin typeface="Calibri"/>
              <a:ea typeface="Calibri"/>
              <a:cs typeface="Calibri"/>
              <a:sym typeface="Calibri"/>
            </a:endParaRPr>
          </a:p>
        </p:txBody>
      </p:sp>
      <p:sp>
        <p:nvSpPr>
          <p:cNvPr id="1362" name="Google Shape;1362;p59"/>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sp>
        <p:nvSpPr>
          <p:cNvPr id="1363" name="Google Shape;1363;p59"/>
          <p:cNvSpPr txBox="1"/>
          <p:nvPr/>
        </p:nvSpPr>
        <p:spPr>
          <a:xfrm>
            <a:off x="503314" y="5280660"/>
            <a:ext cx="8625446" cy="497565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US" sz="3600">
                <a:solidFill>
                  <a:schemeClr val="dk1"/>
                </a:solidFill>
                <a:latin typeface="Arial"/>
                <a:ea typeface="Arial"/>
                <a:cs typeface="Arial"/>
                <a:sym typeface="Arial"/>
              </a:rPr>
              <a:t>Xử lý kỹ thuật có thể sử dụng nhiều ứng dụng như Blender, Lightworks, CapCut, Shotcut,... trên điện thoại hoặt laptop.</a:t>
            </a:r>
            <a:endParaRPr/>
          </a:p>
          <a:p>
            <a:pPr indent="0" lvl="0" marL="0" marR="0" rtl="0" algn="just">
              <a:lnSpc>
                <a:spcPct val="150000"/>
              </a:lnSpc>
              <a:spcBef>
                <a:spcPts val="0"/>
              </a:spcBef>
              <a:spcAft>
                <a:spcPts val="0"/>
              </a:spcAft>
              <a:buNone/>
            </a:pPr>
            <a:r>
              <a:rPr lang="en-US" sz="3600">
                <a:solidFill>
                  <a:schemeClr val="dk1"/>
                </a:solidFill>
                <a:latin typeface="Arial"/>
                <a:ea typeface="Arial"/>
                <a:cs typeface="Arial"/>
                <a:sym typeface="Arial"/>
              </a:rPr>
              <a:t> Sử dụng trí tuệ nhân tạo hay còn gọi là AI là trí thông minh được thể hiện bằng máy móc.</a:t>
            </a:r>
            <a:endParaRPr sz="3600">
              <a:solidFill>
                <a:schemeClr val="dk1"/>
              </a:solidFill>
              <a:latin typeface="Arial"/>
              <a:ea typeface="Arial"/>
              <a:cs typeface="Arial"/>
              <a:sym typeface="Arial"/>
            </a:endParaRPr>
          </a:p>
        </p:txBody>
      </p:sp>
      <p:sp>
        <p:nvSpPr>
          <p:cNvPr id="1364" name="Google Shape;1364;p59"/>
          <p:cNvSpPr txBox="1"/>
          <p:nvPr/>
        </p:nvSpPr>
        <p:spPr>
          <a:xfrm>
            <a:off x="10817966" y="2450305"/>
            <a:ext cx="7373072" cy="4144661"/>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3600">
                <a:solidFill>
                  <a:schemeClr val="dk1"/>
                </a:solidFill>
                <a:latin typeface="Arial"/>
                <a:ea typeface="Arial"/>
                <a:cs typeface="Arial"/>
                <a:sym typeface="Arial"/>
              </a:rPr>
              <a:t>Kiểm tra lại video kĩ về các chi tiết hình ảnh, ngôn ngữ và âm thanh phù hợp, đảm bảo các nguyên tắc khi xây dựng video và yêu cầu cần đạt của nội dung TH.</a:t>
            </a:r>
            <a:endParaRPr sz="3600">
              <a:solidFill>
                <a:schemeClr val="dk1"/>
              </a:solidFill>
              <a:latin typeface="Arial"/>
              <a:ea typeface="Arial"/>
              <a:cs typeface="Arial"/>
              <a:sym typeface="Arial"/>
            </a:endParaRPr>
          </a:p>
        </p:txBody>
      </p:sp>
      <p:pic>
        <p:nvPicPr>
          <p:cNvPr id="1365" name="Google Shape;1365;p59"/>
          <p:cNvPicPr preferRelativeResize="0"/>
          <p:nvPr/>
        </p:nvPicPr>
        <p:blipFill rotWithShape="1">
          <a:blip r:embed="rId5">
            <a:alphaModFix/>
          </a:blip>
          <a:srcRect b="0" l="0" r="0" t="0"/>
          <a:stretch/>
        </p:blipFill>
        <p:spPr>
          <a:xfrm>
            <a:off x="11015234" y="8510839"/>
            <a:ext cx="3692947" cy="1063728"/>
          </a:xfrm>
          <a:prstGeom prst="rect">
            <a:avLst/>
          </a:prstGeom>
          <a:noFill/>
          <a:ln>
            <a:noFill/>
          </a:ln>
        </p:spPr>
      </p:pic>
      <p:pic>
        <p:nvPicPr>
          <p:cNvPr id="1366" name="Google Shape;1366;p59"/>
          <p:cNvPicPr preferRelativeResize="0"/>
          <p:nvPr/>
        </p:nvPicPr>
        <p:blipFill rotWithShape="1">
          <a:blip r:embed="rId6">
            <a:alphaModFix/>
          </a:blip>
          <a:srcRect b="0" l="0" r="0" t="0"/>
          <a:stretch/>
        </p:blipFill>
        <p:spPr>
          <a:xfrm>
            <a:off x="14677701" y="7994953"/>
            <a:ext cx="3152775" cy="2095500"/>
          </a:xfrm>
          <a:prstGeom prst="rect">
            <a:avLst/>
          </a:prstGeom>
          <a:noFill/>
          <a:ln>
            <a:noFill/>
          </a:ln>
        </p:spPr>
      </p:pic>
      <p:pic>
        <p:nvPicPr>
          <p:cNvPr id="1367" name="Google Shape;1367;p59"/>
          <p:cNvPicPr preferRelativeResize="0"/>
          <p:nvPr/>
        </p:nvPicPr>
        <p:blipFill rotWithShape="1">
          <a:blip r:embed="rId7">
            <a:alphaModFix/>
          </a:blip>
          <a:srcRect b="0" l="0" r="0" t="0"/>
          <a:stretch/>
        </p:blipFill>
        <p:spPr>
          <a:xfrm>
            <a:off x="5334861" y="2959021"/>
            <a:ext cx="1447801" cy="1993454"/>
          </a:xfrm>
          <a:prstGeom prst="rect">
            <a:avLst/>
          </a:prstGeom>
          <a:noFill/>
          <a:ln>
            <a:noFill/>
          </a:ln>
        </p:spPr>
      </p:pic>
      <p:pic>
        <p:nvPicPr>
          <p:cNvPr id="1368" name="Google Shape;1368;p59"/>
          <p:cNvPicPr preferRelativeResize="0"/>
          <p:nvPr/>
        </p:nvPicPr>
        <p:blipFill rotWithShape="1">
          <a:blip r:embed="rId8">
            <a:alphaModFix/>
          </a:blip>
          <a:srcRect b="0" l="0" r="0" t="0"/>
          <a:stretch/>
        </p:blipFill>
        <p:spPr>
          <a:xfrm>
            <a:off x="2087028" y="3287759"/>
            <a:ext cx="1609111" cy="1335978"/>
          </a:xfrm>
          <a:prstGeom prst="rect">
            <a:avLst/>
          </a:prstGeom>
          <a:noFill/>
          <a:ln>
            <a:noFill/>
          </a:ln>
        </p:spPr>
      </p:pic>
      <p:cxnSp>
        <p:nvCxnSpPr>
          <p:cNvPr id="1369" name="Google Shape;1369;p59"/>
          <p:cNvCxnSpPr/>
          <p:nvPr/>
        </p:nvCxnSpPr>
        <p:spPr>
          <a:xfrm>
            <a:off x="9448800" y="4912991"/>
            <a:ext cx="1447801" cy="2851453"/>
          </a:xfrm>
          <a:prstGeom prst="straightConnector1">
            <a:avLst/>
          </a:prstGeom>
          <a:noFill/>
          <a:ln cap="flat" cmpd="sng" w="381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87" name="Google Shape;187;p6"/>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188" name="Google Shape;188;p6"/>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 name="Google Shape;189;p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90" name="Google Shape;190;p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txBox="1"/>
          <p:nvPr/>
        </p:nvSpPr>
        <p:spPr>
          <a:xfrm>
            <a:off x="1850719" y="1417102"/>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Lý do chọn đề tài</a:t>
            </a:r>
            <a:endParaRPr/>
          </a:p>
        </p:txBody>
      </p:sp>
      <p:sp>
        <p:nvSpPr>
          <p:cNvPr id="192" name="Google Shape;192;p6"/>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193" name="Google Shape;193;p6"/>
          <p:cNvSpPr txBox="1"/>
          <p:nvPr/>
        </p:nvSpPr>
        <p:spPr>
          <a:xfrm>
            <a:off x="-7838842" y="2416464"/>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194" name="Google Shape;194;p6"/>
          <p:cNvSpPr/>
          <p:nvPr/>
        </p:nvSpPr>
        <p:spPr>
          <a:xfrm>
            <a:off x="-413399" y="164563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195" name="Google Shape;195;p6"/>
          <p:cNvSpPr/>
          <p:nvPr/>
        </p:nvSpPr>
        <p:spPr>
          <a:xfrm>
            <a:off x="-10177595" y="2528163"/>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196" name="Google Shape;196;p6"/>
          <p:cNvSpPr txBox="1"/>
          <p:nvPr/>
        </p:nvSpPr>
        <p:spPr>
          <a:xfrm>
            <a:off x="-7815397" y="3285573"/>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197" name="Google Shape;197;p6"/>
          <p:cNvSpPr/>
          <p:nvPr/>
        </p:nvSpPr>
        <p:spPr>
          <a:xfrm>
            <a:off x="-10177595" y="350024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198" name="Google Shape;198;p6"/>
          <p:cNvSpPr txBox="1"/>
          <p:nvPr/>
        </p:nvSpPr>
        <p:spPr>
          <a:xfrm>
            <a:off x="-7803673" y="4236248"/>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199" name="Google Shape;199;p6"/>
          <p:cNvSpPr/>
          <p:nvPr/>
        </p:nvSpPr>
        <p:spPr>
          <a:xfrm>
            <a:off x="-10201041" y="446612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200" name="Google Shape;200;p6"/>
          <p:cNvSpPr txBox="1"/>
          <p:nvPr/>
        </p:nvSpPr>
        <p:spPr>
          <a:xfrm>
            <a:off x="-7838842" y="5248080"/>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201" name="Google Shape;201;p6"/>
          <p:cNvSpPr/>
          <p:nvPr/>
        </p:nvSpPr>
        <p:spPr>
          <a:xfrm>
            <a:off x="-10201041" y="543498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202" name="Google Shape;202;p6"/>
          <p:cNvSpPr txBox="1"/>
          <p:nvPr/>
        </p:nvSpPr>
        <p:spPr>
          <a:xfrm>
            <a:off x="-7809534" y="6266107"/>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203" name="Google Shape;203;p6"/>
          <p:cNvSpPr/>
          <p:nvPr/>
        </p:nvSpPr>
        <p:spPr>
          <a:xfrm>
            <a:off x="-10148930" y="648103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204" name="Google Shape;204;p6"/>
          <p:cNvSpPr txBox="1"/>
          <p:nvPr/>
        </p:nvSpPr>
        <p:spPr>
          <a:xfrm>
            <a:off x="-7803673" y="7254777"/>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205" name="Google Shape;205;p6"/>
          <p:cNvSpPr/>
          <p:nvPr/>
        </p:nvSpPr>
        <p:spPr>
          <a:xfrm>
            <a:off x="-10148930" y="745450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206" name="Google Shape;206;p6"/>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207" name="Google Shape;207;p6"/>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sp>
        <p:nvSpPr>
          <p:cNvPr id="208" name="Google Shape;208;p6"/>
          <p:cNvSpPr/>
          <p:nvPr/>
        </p:nvSpPr>
        <p:spPr>
          <a:xfrm rot="-5400000">
            <a:off x="9410718" y="1627994"/>
            <a:ext cx="1128442" cy="12661705"/>
          </a:xfrm>
          <a:custGeom>
            <a:rect b="b" l="l" r="r" t="t"/>
            <a:pathLst>
              <a:path extrusionOk="0" h="11010254" w="2353310">
                <a:moveTo>
                  <a:pt x="784860" y="10942944"/>
                </a:moveTo>
                <a:cubicBezTo>
                  <a:pt x="905510" y="10983583"/>
                  <a:pt x="1042670" y="11010254"/>
                  <a:pt x="1177290" y="11010254"/>
                </a:cubicBezTo>
                <a:cubicBezTo>
                  <a:pt x="1311910" y="11010254"/>
                  <a:pt x="1441450" y="10987394"/>
                  <a:pt x="1560830" y="10946754"/>
                </a:cubicBezTo>
                <a:cubicBezTo>
                  <a:pt x="1563370" y="10945483"/>
                  <a:pt x="1565910" y="10945483"/>
                  <a:pt x="1568450" y="10944213"/>
                </a:cubicBezTo>
                <a:cubicBezTo>
                  <a:pt x="2016760" y="10781654"/>
                  <a:pt x="2346960" y="10352394"/>
                  <a:pt x="2353310" y="9825693"/>
                </a:cubicBezTo>
                <a:lnTo>
                  <a:pt x="2353310" y="0"/>
                </a:lnTo>
                <a:lnTo>
                  <a:pt x="0" y="0"/>
                </a:lnTo>
                <a:lnTo>
                  <a:pt x="0" y="9818160"/>
                </a:lnTo>
                <a:cubicBezTo>
                  <a:pt x="6350" y="10354933"/>
                  <a:pt x="331470" y="10784194"/>
                  <a:pt x="784860" y="10942944"/>
                </a:cubicBezTo>
                <a:close/>
              </a:path>
            </a:pathLst>
          </a:custGeom>
          <a:solidFill>
            <a:srgbClr val="496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rot="-5400000">
            <a:off x="9373122" y="-1902614"/>
            <a:ext cx="1128442" cy="12586516"/>
          </a:xfrm>
          <a:custGeom>
            <a:rect b="b" l="l" r="r" t="t"/>
            <a:pathLst>
              <a:path extrusionOk="0" h="11953722" w="2353310">
                <a:moveTo>
                  <a:pt x="784860" y="11886412"/>
                </a:moveTo>
                <a:cubicBezTo>
                  <a:pt x="905510" y="11927052"/>
                  <a:pt x="1042670" y="11953722"/>
                  <a:pt x="1177290" y="11953722"/>
                </a:cubicBezTo>
                <a:cubicBezTo>
                  <a:pt x="1311910" y="11953722"/>
                  <a:pt x="1441450" y="11930862"/>
                  <a:pt x="1560830" y="11890222"/>
                </a:cubicBezTo>
                <a:cubicBezTo>
                  <a:pt x="1563370" y="11888952"/>
                  <a:pt x="1565910" y="11888952"/>
                  <a:pt x="1568450" y="11887682"/>
                </a:cubicBezTo>
                <a:cubicBezTo>
                  <a:pt x="2016760" y="11725122"/>
                  <a:pt x="2346960" y="11295862"/>
                  <a:pt x="2353310" y="10766259"/>
                </a:cubicBezTo>
                <a:lnTo>
                  <a:pt x="2353310" y="0"/>
                </a:lnTo>
                <a:lnTo>
                  <a:pt x="0" y="0"/>
                </a:lnTo>
                <a:lnTo>
                  <a:pt x="0" y="10758000"/>
                </a:lnTo>
                <a:cubicBezTo>
                  <a:pt x="6350" y="11298402"/>
                  <a:pt x="331470" y="11727662"/>
                  <a:pt x="784860" y="11886412"/>
                </a:cubicBezTo>
                <a:close/>
              </a:path>
            </a:pathLst>
          </a:custGeom>
          <a:solidFill>
            <a:srgbClr val="496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rot="-5400000">
            <a:off x="9448309" y="-731333"/>
            <a:ext cx="1128442" cy="12586517"/>
          </a:xfrm>
          <a:custGeom>
            <a:rect b="b" l="l" r="r" t="t"/>
            <a:pathLst>
              <a:path extrusionOk="0" h="11010254" w="2353310">
                <a:moveTo>
                  <a:pt x="784860" y="10942944"/>
                </a:moveTo>
                <a:cubicBezTo>
                  <a:pt x="905510" y="10983583"/>
                  <a:pt x="1042670" y="11010254"/>
                  <a:pt x="1177290" y="11010254"/>
                </a:cubicBezTo>
                <a:cubicBezTo>
                  <a:pt x="1311910" y="11010254"/>
                  <a:pt x="1441450" y="10987394"/>
                  <a:pt x="1560830" y="10946754"/>
                </a:cubicBezTo>
                <a:cubicBezTo>
                  <a:pt x="1563370" y="10945483"/>
                  <a:pt x="1565910" y="10945483"/>
                  <a:pt x="1568450" y="10944213"/>
                </a:cubicBezTo>
                <a:cubicBezTo>
                  <a:pt x="2016760" y="10781654"/>
                  <a:pt x="2346960" y="10352394"/>
                  <a:pt x="2353310" y="9825693"/>
                </a:cubicBezTo>
                <a:lnTo>
                  <a:pt x="2353310" y="0"/>
                </a:lnTo>
                <a:lnTo>
                  <a:pt x="0" y="0"/>
                </a:lnTo>
                <a:lnTo>
                  <a:pt x="0" y="9818160"/>
                </a:lnTo>
                <a:cubicBezTo>
                  <a:pt x="6350" y="10354933"/>
                  <a:pt x="331470" y="10784194"/>
                  <a:pt x="784860" y="10942944"/>
                </a:cubicBezTo>
                <a:close/>
              </a:path>
            </a:pathLst>
          </a:custGeom>
          <a:solidFill>
            <a:srgbClr val="496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rot="-5400000">
            <a:off x="9448310" y="486813"/>
            <a:ext cx="1128442" cy="12586519"/>
          </a:xfrm>
          <a:custGeom>
            <a:rect b="b" l="l" r="r" t="t"/>
            <a:pathLst>
              <a:path extrusionOk="0" h="13208186" w="2353310">
                <a:moveTo>
                  <a:pt x="784860" y="13140875"/>
                </a:moveTo>
                <a:cubicBezTo>
                  <a:pt x="905510" y="13181516"/>
                  <a:pt x="1042670" y="13208186"/>
                  <a:pt x="1177290" y="13208186"/>
                </a:cubicBezTo>
                <a:cubicBezTo>
                  <a:pt x="1311910" y="13208186"/>
                  <a:pt x="1441450" y="13185325"/>
                  <a:pt x="1560830" y="13144686"/>
                </a:cubicBezTo>
                <a:cubicBezTo>
                  <a:pt x="1563370" y="13143416"/>
                  <a:pt x="1565910" y="13143416"/>
                  <a:pt x="1568450" y="13142147"/>
                </a:cubicBezTo>
                <a:cubicBezTo>
                  <a:pt x="2016760" y="12979586"/>
                  <a:pt x="2346960" y="12550326"/>
                  <a:pt x="2353310" y="12016863"/>
                </a:cubicBezTo>
                <a:lnTo>
                  <a:pt x="2353310" y="0"/>
                </a:lnTo>
                <a:lnTo>
                  <a:pt x="0" y="0"/>
                </a:lnTo>
                <a:lnTo>
                  <a:pt x="0" y="12007640"/>
                </a:lnTo>
                <a:cubicBezTo>
                  <a:pt x="6350" y="12552866"/>
                  <a:pt x="331470" y="12982126"/>
                  <a:pt x="784860" y="13140875"/>
                </a:cubicBezTo>
                <a:close/>
              </a:path>
            </a:pathLst>
          </a:custGeom>
          <a:solidFill>
            <a:srgbClr val="4965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6"/>
          <p:cNvGrpSpPr/>
          <p:nvPr/>
        </p:nvGrpSpPr>
        <p:grpSpPr>
          <a:xfrm>
            <a:off x="-345180" y="3439530"/>
            <a:ext cx="5392246" cy="5392246"/>
            <a:chOff x="0" y="0"/>
            <a:chExt cx="495300" cy="495300"/>
          </a:xfrm>
        </p:grpSpPr>
        <p:sp>
          <p:nvSpPr>
            <p:cNvPr id="213" name="Google Shape;213;p6"/>
            <p:cNvSpPr/>
            <p:nvPr/>
          </p:nvSpPr>
          <p:spPr>
            <a:xfrm>
              <a:off x="0" y="0"/>
              <a:ext cx="495300" cy="495300"/>
            </a:xfrm>
            <a:custGeom>
              <a:rect b="b" l="l" r="r" t="t"/>
              <a:pathLst>
                <a:path extrusionOk="0" h="495300" w="495300">
                  <a:moveTo>
                    <a:pt x="247650" y="0"/>
                  </a:moveTo>
                  <a:cubicBezTo>
                    <a:pt x="110490" y="0"/>
                    <a:pt x="0" y="110490"/>
                    <a:pt x="0" y="247650"/>
                  </a:cubicBezTo>
                  <a:cubicBezTo>
                    <a:pt x="0" y="384810"/>
                    <a:pt x="110490" y="495300"/>
                    <a:pt x="247650" y="495300"/>
                  </a:cubicBezTo>
                  <a:cubicBezTo>
                    <a:pt x="383540" y="495300"/>
                    <a:pt x="495300" y="384810"/>
                    <a:pt x="495300" y="247650"/>
                  </a:cubicBezTo>
                  <a:cubicBezTo>
                    <a:pt x="495300" y="110490"/>
                    <a:pt x="383540" y="0"/>
                    <a:pt x="247650" y="0"/>
                  </a:cubicBezTo>
                  <a:close/>
                  <a:moveTo>
                    <a:pt x="247650" y="457200"/>
                  </a:moveTo>
                  <a:cubicBezTo>
                    <a:pt x="132080" y="457200"/>
                    <a:pt x="38100" y="363220"/>
                    <a:pt x="38100" y="247650"/>
                  </a:cubicBezTo>
                  <a:cubicBezTo>
                    <a:pt x="38100" y="132080"/>
                    <a:pt x="132080" y="38100"/>
                    <a:pt x="247650" y="38100"/>
                  </a:cubicBezTo>
                  <a:cubicBezTo>
                    <a:pt x="363220" y="38100"/>
                    <a:pt x="457200" y="132080"/>
                    <a:pt x="457200" y="247650"/>
                  </a:cubicBezTo>
                  <a:cubicBezTo>
                    <a:pt x="457200" y="363220"/>
                    <a:pt x="363220" y="457200"/>
                    <a:pt x="247650" y="457200"/>
                  </a:cubicBezTo>
                  <a:close/>
                </a:path>
              </a:pathLst>
            </a:custGeom>
            <a:solidFill>
              <a:srgbClr val="7BD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20206" y="18502"/>
              <a:ext cx="454889" cy="459693"/>
            </a:xfrm>
            <a:custGeom>
              <a:rect b="b" l="l" r="r" t="t"/>
              <a:pathLst>
                <a:path extrusionOk="0" h="419100" w="419100">
                  <a:moveTo>
                    <a:pt x="209550" y="0"/>
                  </a:moveTo>
                  <a:cubicBezTo>
                    <a:pt x="93980" y="0"/>
                    <a:pt x="0" y="93980"/>
                    <a:pt x="0" y="209550"/>
                  </a:cubicBezTo>
                  <a:cubicBezTo>
                    <a:pt x="0" y="325120"/>
                    <a:pt x="93980" y="419100"/>
                    <a:pt x="209550" y="419100"/>
                  </a:cubicBezTo>
                  <a:cubicBezTo>
                    <a:pt x="325120" y="419100"/>
                    <a:pt x="419100" y="325120"/>
                    <a:pt x="419100" y="209550"/>
                  </a:cubicBezTo>
                  <a:cubicBezTo>
                    <a:pt x="419100" y="93980"/>
                    <a:pt x="325120" y="0"/>
                    <a:pt x="209550" y="0"/>
                  </a:cubicBezTo>
                  <a:close/>
                </a:path>
              </a:pathLst>
            </a:custGeom>
            <a:solidFill>
              <a:srgbClr val="ABE3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6"/>
          <p:cNvSpPr txBox="1"/>
          <p:nvPr/>
        </p:nvSpPr>
        <p:spPr>
          <a:xfrm>
            <a:off x="5297410" y="4116087"/>
            <a:ext cx="10753019" cy="5847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800">
                <a:solidFill>
                  <a:srgbClr val="FFFFFF"/>
                </a:solidFill>
                <a:latin typeface="Nunito Sans"/>
                <a:ea typeface="Nunito Sans"/>
                <a:cs typeface="Nunito Sans"/>
                <a:sym typeface="Nunito Sans"/>
              </a:rPr>
              <a:t>Đáp ứng mục tiêu Chương trình GDPT 2018</a:t>
            </a:r>
            <a:endParaRPr/>
          </a:p>
        </p:txBody>
      </p:sp>
      <p:sp>
        <p:nvSpPr>
          <p:cNvPr id="216" name="Google Shape;216;p6"/>
          <p:cNvSpPr txBox="1"/>
          <p:nvPr/>
        </p:nvSpPr>
        <p:spPr>
          <a:xfrm>
            <a:off x="5231371" y="5315388"/>
            <a:ext cx="10335980" cy="5847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800">
                <a:solidFill>
                  <a:srgbClr val="FFFFFF"/>
                </a:solidFill>
                <a:latin typeface="Nunito Sans"/>
                <a:ea typeface="Nunito Sans"/>
                <a:cs typeface="Nunito Sans"/>
                <a:sym typeface="Nunito Sans"/>
              </a:rPr>
              <a:t>Vai trò của phương tiện dạy học</a:t>
            </a:r>
            <a:endParaRPr/>
          </a:p>
        </p:txBody>
      </p:sp>
      <p:sp>
        <p:nvSpPr>
          <p:cNvPr id="217" name="Google Shape;217;p6"/>
          <p:cNvSpPr txBox="1"/>
          <p:nvPr/>
        </p:nvSpPr>
        <p:spPr>
          <a:xfrm>
            <a:off x="5297410" y="7746621"/>
            <a:ext cx="12740245" cy="5847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800">
                <a:solidFill>
                  <a:srgbClr val="FFFFFF"/>
                </a:solidFill>
                <a:latin typeface="Nunito Sans"/>
                <a:ea typeface="Nunito Sans"/>
                <a:cs typeface="Nunito Sans"/>
                <a:sym typeface="Nunito Sans"/>
              </a:rPr>
              <a:t>Điều kiện dạy học TH ở THPT còn khó khăn</a:t>
            </a:r>
            <a:endParaRPr/>
          </a:p>
        </p:txBody>
      </p:sp>
      <p:pic>
        <p:nvPicPr>
          <p:cNvPr id="218" name="Google Shape;218;p6"/>
          <p:cNvPicPr preferRelativeResize="0"/>
          <p:nvPr/>
        </p:nvPicPr>
        <p:blipFill rotWithShape="1">
          <a:blip r:embed="rId5">
            <a:alphaModFix/>
          </a:blip>
          <a:srcRect b="0" l="0" r="0" t="0"/>
          <a:stretch/>
        </p:blipFill>
        <p:spPr>
          <a:xfrm>
            <a:off x="1070363" y="4038125"/>
            <a:ext cx="2761556" cy="3972891"/>
          </a:xfrm>
          <a:prstGeom prst="rect">
            <a:avLst/>
          </a:prstGeom>
          <a:noFill/>
          <a:ln>
            <a:noFill/>
          </a:ln>
          <a:effectLst>
            <a:reflection blurRad="0" dir="5400000" dist="5000" endA="0" endPos="30000" kx="0" rotWithShape="0" algn="bl" stA="30000" stPos="0" sy="-100000" ky="0"/>
          </a:effectLst>
        </p:spPr>
      </p:pic>
      <p:sp>
        <p:nvSpPr>
          <p:cNvPr id="219" name="Google Shape;219;p6"/>
          <p:cNvSpPr txBox="1"/>
          <p:nvPr/>
        </p:nvSpPr>
        <p:spPr>
          <a:xfrm>
            <a:off x="5297410" y="6526868"/>
            <a:ext cx="10021957" cy="5847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800">
                <a:solidFill>
                  <a:srgbClr val="FFFFFF"/>
                </a:solidFill>
                <a:latin typeface="Nunito Sans"/>
                <a:ea typeface="Nunito Sans"/>
                <a:cs typeface="Nunito Sans"/>
                <a:sym typeface="Nunito Sans"/>
              </a:rPr>
              <a:t>Số lượng và chất lượng video hạn chế</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500"/>
                                        <p:tgtEl>
                                          <p:spTgt spid="212"/>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500"/>
                                        <p:tgtEl>
                                          <p:spTgt spid="21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76" name="Google Shape;1376;p60"/>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7" name="Google Shape;1377;p6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78" name="Google Shape;1378;p6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txBox="1"/>
          <p:nvPr/>
        </p:nvSpPr>
        <p:spPr>
          <a:xfrm>
            <a:off x="-2057399" y="1388983"/>
            <a:ext cx="11811000" cy="939360"/>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chemeClr val="dk1"/>
                </a:solidFill>
                <a:latin typeface="Calibri"/>
                <a:ea typeface="Calibri"/>
                <a:cs typeface="Calibri"/>
                <a:sym typeface="Calibri"/>
              </a:rPr>
              <a:t>Bước 5: Xuất video và lưu trữ</a:t>
            </a:r>
            <a:endParaRPr b="1" sz="4000">
              <a:solidFill>
                <a:schemeClr val="dk1"/>
              </a:solidFill>
              <a:latin typeface="Calibri"/>
              <a:ea typeface="Calibri"/>
              <a:cs typeface="Calibri"/>
              <a:sym typeface="Calibri"/>
            </a:endParaRPr>
          </a:p>
        </p:txBody>
      </p:sp>
      <p:sp>
        <p:nvSpPr>
          <p:cNvPr id="1380" name="Google Shape;1380;p60"/>
          <p:cNvSpPr txBox="1"/>
          <p:nvPr/>
        </p:nvSpPr>
        <p:spPr>
          <a:xfrm>
            <a:off x="2781067" y="-10110"/>
            <a:ext cx="12836611" cy="943335"/>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D0F68"/>
                </a:solidFill>
                <a:latin typeface="Calibri"/>
                <a:ea typeface="Calibri"/>
                <a:cs typeface="Calibri"/>
                <a:sym typeface="Calibri"/>
              </a:rPr>
              <a:t>2.3.1. Quy trình xây dựng video dạy học các bài thực hành</a:t>
            </a:r>
            <a:endParaRPr/>
          </a:p>
        </p:txBody>
      </p:sp>
      <p:sp>
        <p:nvSpPr>
          <p:cNvPr id="1381" name="Google Shape;1381;p60"/>
          <p:cNvSpPr txBox="1"/>
          <p:nvPr/>
        </p:nvSpPr>
        <p:spPr>
          <a:xfrm>
            <a:off x="436372" y="2818078"/>
            <a:ext cx="17526000" cy="3416320"/>
          </a:xfrm>
          <a:prstGeom prst="rect">
            <a:avLst/>
          </a:prstGeom>
          <a:noFill/>
          <a:ln>
            <a:noFill/>
          </a:ln>
        </p:spPr>
        <p:txBody>
          <a:bodyPr anchorCtr="0" anchor="t" bIns="45700" lIns="91425" spcFirstLastPara="1" rIns="91425" wrap="square" tIns="45700">
            <a:spAutoFit/>
          </a:bodyPr>
          <a:lstStyle/>
          <a:p>
            <a:pPr indent="-571500" lvl="0" marL="571500" marR="0" rtl="0" algn="l">
              <a:spcBef>
                <a:spcPts val="0"/>
              </a:spcBef>
              <a:spcAft>
                <a:spcPts val="0"/>
              </a:spcAft>
              <a:buClr>
                <a:srgbClr val="0F243E"/>
              </a:buClr>
              <a:buSzPts val="3600"/>
              <a:buFont typeface="Noto Sans Symbols"/>
              <a:buChar char="❖"/>
            </a:pPr>
            <a:r>
              <a:rPr lang="en-US" sz="3600">
                <a:solidFill>
                  <a:srgbClr val="0F243E"/>
                </a:solidFill>
                <a:latin typeface="Arial"/>
                <a:ea typeface="Arial"/>
                <a:cs typeface="Arial"/>
                <a:sym typeface="Arial"/>
              </a:rPr>
              <a:t>Quá trình chỉnh sửa video hoàn thành, tiến hành xuất video thành bản hoàn thiện.</a:t>
            </a:r>
            <a:endParaRPr/>
          </a:p>
          <a:p>
            <a:pPr indent="0" lvl="0" marL="0" marR="0" rtl="0" algn="l">
              <a:spcBef>
                <a:spcPts val="0"/>
              </a:spcBef>
              <a:spcAft>
                <a:spcPts val="0"/>
              </a:spcAft>
              <a:buNone/>
            </a:pPr>
            <a:r>
              <a:rPr lang="en-US" sz="3600">
                <a:solidFill>
                  <a:srgbClr val="0F243E"/>
                </a:solidFill>
                <a:latin typeface="Arial"/>
                <a:ea typeface="Arial"/>
                <a:cs typeface="Arial"/>
                <a:sym typeface="Arial"/>
              </a:rPr>
              <a:t> </a:t>
            </a:r>
            <a:endParaRPr/>
          </a:p>
          <a:p>
            <a:pPr indent="-571500" lvl="0" marL="571500" marR="0" rtl="0" algn="l">
              <a:spcBef>
                <a:spcPts val="0"/>
              </a:spcBef>
              <a:spcAft>
                <a:spcPts val="0"/>
              </a:spcAft>
              <a:buClr>
                <a:srgbClr val="0F243E"/>
              </a:buClr>
              <a:buSzPts val="3600"/>
              <a:buFont typeface="Noto Sans Symbols"/>
              <a:buChar char="❖"/>
            </a:pPr>
            <a:r>
              <a:rPr lang="en-US" sz="3600">
                <a:solidFill>
                  <a:srgbClr val="0F243E"/>
                </a:solidFill>
                <a:latin typeface="Arial"/>
                <a:ea typeface="Arial"/>
                <a:cs typeface="Arial"/>
                <a:sym typeface="Arial"/>
              </a:rPr>
              <a:t>Kiểm tra lại file video đã xuất phù hợp với các tiêu chí, yêu cầu và đảm bảo nguyên tắc khi xây dựng video. </a:t>
            </a:r>
            <a:endParaRPr sz="3600">
              <a:solidFill>
                <a:srgbClr val="0F243E"/>
              </a:solidFill>
              <a:latin typeface="Arial"/>
              <a:ea typeface="Arial"/>
              <a:cs typeface="Arial"/>
              <a:sym typeface="Arial"/>
            </a:endParaRPr>
          </a:p>
          <a:p>
            <a:pPr indent="0" lvl="0" marL="0" marR="0" rtl="0" algn="l">
              <a:spcBef>
                <a:spcPts val="0"/>
              </a:spcBef>
              <a:spcAft>
                <a:spcPts val="0"/>
              </a:spcAft>
              <a:buNone/>
            </a:pPr>
            <a:r>
              <a:t/>
            </a:r>
            <a:endParaRPr sz="3600">
              <a:solidFill>
                <a:srgbClr val="0F243E"/>
              </a:solidFill>
              <a:latin typeface="Arial"/>
              <a:ea typeface="Arial"/>
              <a:cs typeface="Arial"/>
              <a:sym typeface="Arial"/>
            </a:endParaRPr>
          </a:p>
          <a:p>
            <a:pPr indent="-571500" lvl="0" marL="571500" marR="0" rtl="0" algn="l">
              <a:spcBef>
                <a:spcPts val="0"/>
              </a:spcBef>
              <a:spcAft>
                <a:spcPts val="0"/>
              </a:spcAft>
              <a:buClr>
                <a:srgbClr val="0F243E"/>
              </a:buClr>
              <a:buSzPts val="3600"/>
              <a:buFont typeface="Noto Sans Symbols"/>
              <a:buChar char="❖"/>
            </a:pPr>
            <a:r>
              <a:rPr lang="en-US" sz="3600">
                <a:solidFill>
                  <a:srgbClr val="0F243E"/>
                </a:solidFill>
                <a:latin typeface="Arial"/>
                <a:ea typeface="Arial"/>
                <a:cs typeface="Arial"/>
                <a:sym typeface="Arial"/>
              </a:rPr>
              <a:t>Tiến hành lưu trữ file video vào đề mục cần thiết.</a:t>
            </a:r>
            <a:endParaRPr sz="3600">
              <a:solidFill>
                <a:srgbClr val="0F243E"/>
              </a:solidFill>
              <a:latin typeface="Arial"/>
              <a:ea typeface="Arial"/>
              <a:cs typeface="Arial"/>
              <a:sym typeface="Arial"/>
            </a:endParaRPr>
          </a:p>
        </p:txBody>
      </p:sp>
      <p:pic>
        <p:nvPicPr>
          <p:cNvPr id="1382" name="Google Shape;1382;p60"/>
          <p:cNvPicPr preferRelativeResize="0"/>
          <p:nvPr/>
        </p:nvPicPr>
        <p:blipFill rotWithShape="1">
          <a:blip r:embed="rId5">
            <a:alphaModFix/>
          </a:blip>
          <a:srcRect b="0" l="0" r="0" t="0"/>
          <a:stretch/>
        </p:blipFill>
        <p:spPr>
          <a:xfrm>
            <a:off x="10952925" y="6724133"/>
            <a:ext cx="5229955" cy="3400900"/>
          </a:xfrm>
          <a:prstGeom prst="rect">
            <a:avLst/>
          </a:prstGeom>
          <a:noFill/>
          <a:ln>
            <a:noFill/>
          </a:ln>
        </p:spPr>
      </p:pic>
      <p:pic>
        <p:nvPicPr>
          <p:cNvPr id="1383" name="Google Shape;1383;p60"/>
          <p:cNvPicPr preferRelativeResize="0"/>
          <p:nvPr/>
        </p:nvPicPr>
        <p:blipFill rotWithShape="1">
          <a:blip r:embed="rId6">
            <a:alphaModFix/>
          </a:blip>
          <a:srcRect b="0" l="0" r="0" t="0"/>
          <a:stretch/>
        </p:blipFill>
        <p:spPr>
          <a:xfrm>
            <a:off x="3817621" y="6234398"/>
            <a:ext cx="5248666" cy="496399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6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390" name="Google Shape;1390;p61"/>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1" name="Google Shape;1391;p6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392" name="Google Shape;1392;p6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1"/>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2.3.3. Ví dụ minh họa quy trình xây dựng video trong dạy học chủ đề</a:t>
            </a:r>
            <a:endParaRPr b="1" sz="3600">
              <a:solidFill>
                <a:srgbClr val="0D0F68"/>
              </a:solidFill>
              <a:latin typeface="Calibri"/>
              <a:ea typeface="Calibri"/>
              <a:cs typeface="Calibri"/>
              <a:sym typeface="Calibri"/>
            </a:endParaRPr>
          </a:p>
        </p:txBody>
      </p:sp>
      <p:sp>
        <p:nvSpPr>
          <p:cNvPr id="1394" name="Google Shape;1394;p61"/>
          <p:cNvSpPr/>
          <p:nvPr/>
        </p:nvSpPr>
        <p:spPr>
          <a:xfrm>
            <a:off x="-876300" y="9409534"/>
            <a:ext cx="21221700" cy="598545"/>
          </a:xfrm>
          <a:prstGeom prst="flowChartAlternateProcess">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Bước 1: Yêu cầu cần đạt bài thực hành  → xác định nội dung video thực hành</a:t>
            </a:r>
            <a:endParaRPr/>
          </a:p>
        </p:txBody>
      </p:sp>
      <p:pic>
        <p:nvPicPr>
          <p:cNvPr id="1395" name="Google Shape;1395;p61"/>
          <p:cNvPicPr preferRelativeResize="0"/>
          <p:nvPr/>
        </p:nvPicPr>
        <p:blipFill rotWithShape="1">
          <a:blip r:embed="rId5">
            <a:alphaModFix/>
          </a:blip>
          <a:srcRect b="0" l="0" r="0" t="0"/>
          <a:stretch/>
        </p:blipFill>
        <p:spPr>
          <a:xfrm>
            <a:off x="1037108" y="2389345"/>
            <a:ext cx="7541289" cy="5636450"/>
          </a:xfrm>
          <a:prstGeom prst="rect">
            <a:avLst/>
          </a:prstGeom>
          <a:noFill/>
          <a:ln>
            <a:noFill/>
          </a:ln>
        </p:spPr>
      </p:pic>
      <p:pic>
        <p:nvPicPr>
          <p:cNvPr id="1396" name="Google Shape;1396;p61"/>
          <p:cNvPicPr preferRelativeResize="0"/>
          <p:nvPr/>
        </p:nvPicPr>
        <p:blipFill rotWithShape="1">
          <a:blip r:embed="rId6">
            <a:alphaModFix/>
          </a:blip>
          <a:srcRect b="0" l="0" r="0" t="0"/>
          <a:stretch/>
        </p:blipFill>
        <p:spPr>
          <a:xfrm>
            <a:off x="8599566" y="2505765"/>
            <a:ext cx="9444988" cy="56364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6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03" name="Google Shape;1403;p62"/>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4" name="Google Shape;1404;p6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05" name="Google Shape;1405;p62"/>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2"/>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2.3.3. Ví dụ minh họa quy trình xây dựng video trong dạy học chủ đề</a:t>
            </a:r>
            <a:endParaRPr b="1" sz="3600">
              <a:solidFill>
                <a:srgbClr val="0D0F68"/>
              </a:solidFill>
              <a:latin typeface="Calibri"/>
              <a:ea typeface="Calibri"/>
              <a:cs typeface="Calibri"/>
              <a:sym typeface="Calibri"/>
            </a:endParaRPr>
          </a:p>
        </p:txBody>
      </p:sp>
      <p:pic>
        <p:nvPicPr>
          <p:cNvPr id="1407" name="Google Shape;1407;p62"/>
          <p:cNvPicPr preferRelativeResize="0"/>
          <p:nvPr/>
        </p:nvPicPr>
        <p:blipFill rotWithShape="1">
          <a:blip r:embed="rId5">
            <a:alphaModFix/>
          </a:blip>
          <a:srcRect b="0" l="0" r="0" t="0"/>
          <a:stretch/>
        </p:blipFill>
        <p:spPr>
          <a:xfrm>
            <a:off x="518554" y="1478697"/>
            <a:ext cx="5348957" cy="7787094"/>
          </a:xfrm>
          <a:prstGeom prst="rect">
            <a:avLst/>
          </a:prstGeom>
          <a:noFill/>
          <a:ln>
            <a:noFill/>
          </a:ln>
        </p:spPr>
      </p:pic>
      <p:pic>
        <p:nvPicPr>
          <p:cNvPr id="1408" name="Google Shape;1408;p62"/>
          <p:cNvPicPr preferRelativeResize="0"/>
          <p:nvPr/>
        </p:nvPicPr>
        <p:blipFill rotWithShape="1">
          <a:blip r:embed="rId6">
            <a:alphaModFix/>
          </a:blip>
          <a:srcRect b="0" l="0" r="0" t="0"/>
          <a:stretch/>
        </p:blipFill>
        <p:spPr>
          <a:xfrm>
            <a:off x="6071966" y="1478697"/>
            <a:ext cx="5616720" cy="7787093"/>
          </a:xfrm>
          <a:prstGeom prst="rect">
            <a:avLst/>
          </a:prstGeom>
          <a:noFill/>
          <a:ln>
            <a:noFill/>
          </a:ln>
        </p:spPr>
      </p:pic>
      <p:pic>
        <p:nvPicPr>
          <p:cNvPr id="1409" name="Google Shape;1409;p62"/>
          <p:cNvPicPr preferRelativeResize="0"/>
          <p:nvPr/>
        </p:nvPicPr>
        <p:blipFill rotWithShape="1">
          <a:blip r:embed="rId7">
            <a:alphaModFix/>
          </a:blip>
          <a:srcRect b="0" l="0" r="0" t="0"/>
          <a:stretch/>
        </p:blipFill>
        <p:spPr>
          <a:xfrm>
            <a:off x="11963400" y="1425285"/>
            <a:ext cx="5806046" cy="7840505"/>
          </a:xfrm>
          <a:prstGeom prst="rect">
            <a:avLst/>
          </a:prstGeom>
          <a:noFill/>
          <a:ln>
            <a:noFill/>
          </a:ln>
        </p:spPr>
      </p:pic>
      <p:sp>
        <p:nvSpPr>
          <p:cNvPr id="1410" name="Google Shape;1410;p62"/>
          <p:cNvSpPr/>
          <p:nvPr/>
        </p:nvSpPr>
        <p:spPr>
          <a:xfrm>
            <a:off x="-876300" y="9409534"/>
            <a:ext cx="21221700" cy="598545"/>
          </a:xfrm>
          <a:prstGeom prst="flowChartAlternateProcess">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0F243E"/>
                </a:solidFill>
                <a:latin typeface="Arial"/>
                <a:ea typeface="Arial"/>
                <a:cs typeface="Arial"/>
                <a:sym typeface="Arial"/>
              </a:rPr>
              <a:t>Bước 2: Xây dựng kịch bản video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6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17" name="Google Shape;1417;p63"/>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18" name="Google Shape;1418;p63"/>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19" name="Google Shape;1419;p63"/>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3"/>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2.3.3. Ví dụ minh họa quy trình xây dựng video trong dạy học chủ đề</a:t>
            </a:r>
            <a:endParaRPr b="1" sz="3600">
              <a:solidFill>
                <a:srgbClr val="0D0F68"/>
              </a:solidFill>
              <a:latin typeface="Calibri"/>
              <a:ea typeface="Calibri"/>
              <a:cs typeface="Calibri"/>
              <a:sym typeface="Calibri"/>
            </a:endParaRPr>
          </a:p>
        </p:txBody>
      </p:sp>
      <p:sp>
        <p:nvSpPr>
          <p:cNvPr id="1421" name="Google Shape;1421;p63"/>
          <p:cNvSpPr/>
          <p:nvPr/>
        </p:nvSpPr>
        <p:spPr>
          <a:xfrm>
            <a:off x="-876300" y="9409534"/>
            <a:ext cx="21221700" cy="598545"/>
          </a:xfrm>
          <a:prstGeom prst="flowChartAlternateProcess">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0F243E"/>
                </a:solidFill>
                <a:latin typeface="Arial"/>
                <a:ea typeface="Arial"/>
                <a:cs typeface="Arial"/>
                <a:sym typeface="Arial"/>
              </a:rPr>
              <a:t>Bước 3: Ghi hình</a:t>
            </a:r>
            <a:endParaRPr b="1" sz="4400">
              <a:solidFill>
                <a:srgbClr val="0F243E"/>
              </a:solidFill>
              <a:latin typeface="Arial"/>
              <a:ea typeface="Arial"/>
              <a:cs typeface="Arial"/>
              <a:sym typeface="Arial"/>
            </a:endParaRPr>
          </a:p>
        </p:txBody>
      </p:sp>
      <p:sp>
        <p:nvSpPr>
          <p:cNvPr id="1422" name="Google Shape;1422;p63"/>
          <p:cNvSpPr txBox="1"/>
          <p:nvPr/>
        </p:nvSpPr>
        <p:spPr>
          <a:xfrm>
            <a:off x="511328" y="2722784"/>
            <a:ext cx="17533226" cy="4594912"/>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 Đối tượng ghi hình: Tiến trình thực hiện thí nghiệm</a:t>
            </a:r>
            <a:endParaRPr sz="40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 Địa điểm ghi hình: Các phòng thí nghiệm</a:t>
            </a:r>
            <a:endParaRPr sz="40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 Thiết bị ghi hình: Điện thoại 12Pro max</a:t>
            </a:r>
            <a:endParaRPr sz="4000">
              <a:solidFill>
                <a:schemeClr val="dk1"/>
              </a:solidFill>
              <a:latin typeface="Arial"/>
              <a:ea typeface="Arial"/>
              <a:cs typeface="Arial"/>
              <a:sym typeface="Arial"/>
            </a:endParaRPr>
          </a:p>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 Tiến hành các bước thí nghiệm dựa theo kịch bản đã chuẩn bị đảm bảo các nguyên tắc quay video.</a:t>
            </a:r>
            <a:endParaRPr sz="4000">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64"/>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29" name="Google Shape;1429;p64"/>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0" name="Google Shape;1430;p64"/>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31" name="Google Shape;1431;p64"/>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2.3.3. Ví dụ minh họa quy trình xây dựng video trong dạy học chủ đề</a:t>
            </a:r>
            <a:endParaRPr b="1" sz="3600">
              <a:solidFill>
                <a:srgbClr val="0D0F68"/>
              </a:solidFill>
              <a:latin typeface="Calibri"/>
              <a:ea typeface="Calibri"/>
              <a:cs typeface="Calibri"/>
              <a:sym typeface="Calibri"/>
            </a:endParaRPr>
          </a:p>
        </p:txBody>
      </p:sp>
      <p:sp>
        <p:nvSpPr>
          <p:cNvPr id="1433" name="Google Shape;1433;p64"/>
          <p:cNvSpPr/>
          <p:nvPr/>
        </p:nvSpPr>
        <p:spPr>
          <a:xfrm>
            <a:off x="480848" y="8768727"/>
            <a:ext cx="8525992" cy="1373833"/>
          </a:xfrm>
          <a:prstGeom prst="flowChartAlternateProcess">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0F243E"/>
                </a:solidFill>
                <a:latin typeface="Arial"/>
                <a:ea typeface="Arial"/>
                <a:cs typeface="Arial"/>
                <a:sym typeface="Arial"/>
              </a:rPr>
              <a:t>Bước 4: Xử lý kĩ thuật video bằng phần mềm tin học</a:t>
            </a:r>
            <a:endParaRPr b="1" sz="4400">
              <a:solidFill>
                <a:srgbClr val="0F243E"/>
              </a:solidFill>
              <a:latin typeface="Arial"/>
              <a:ea typeface="Arial"/>
              <a:cs typeface="Arial"/>
              <a:sym typeface="Arial"/>
            </a:endParaRPr>
          </a:p>
        </p:txBody>
      </p:sp>
      <p:sp>
        <p:nvSpPr>
          <p:cNvPr id="1434" name="Google Shape;1434;p64"/>
          <p:cNvSpPr txBox="1"/>
          <p:nvPr/>
        </p:nvSpPr>
        <p:spPr>
          <a:xfrm>
            <a:off x="237008" y="3307708"/>
            <a:ext cx="8525992" cy="3671583"/>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Sử dụng ứng dụng CapCut, Viettel AI trên máy tính hoặc điện thoạt để chỉnh sửa video theo kịch bản đã chuẩn bị.</a:t>
            </a:r>
            <a:endParaRPr sz="4000">
              <a:solidFill>
                <a:schemeClr val="dk1"/>
              </a:solidFill>
              <a:latin typeface="Arial"/>
              <a:ea typeface="Arial"/>
              <a:cs typeface="Arial"/>
              <a:sym typeface="Arial"/>
            </a:endParaRPr>
          </a:p>
        </p:txBody>
      </p:sp>
      <p:sp>
        <p:nvSpPr>
          <p:cNvPr id="1435" name="Google Shape;1435;p64"/>
          <p:cNvSpPr/>
          <p:nvPr/>
        </p:nvSpPr>
        <p:spPr>
          <a:xfrm>
            <a:off x="9281160" y="8844927"/>
            <a:ext cx="8525992" cy="1373833"/>
          </a:xfrm>
          <a:prstGeom prst="flowChartAlternateProcess">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rgbClr val="0F243E"/>
                </a:solidFill>
                <a:latin typeface="Arial"/>
                <a:ea typeface="Arial"/>
                <a:cs typeface="Arial"/>
                <a:sym typeface="Arial"/>
              </a:rPr>
              <a:t>Bước 5: Xuất video và lưu trữ</a:t>
            </a:r>
            <a:endParaRPr b="1" sz="4400">
              <a:solidFill>
                <a:srgbClr val="0F243E"/>
              </a:solidFill>
              <a:latin typeface="Arial"/>
              <a:ea typeface="Arial"/>
              <a:cs typeface="Arial"/>
              <a:sym typeface="Arial"/>
            </a:endParaRPr>
          </a:p>
        </p:txBody>
      </p:sp>
      <p:sp>
        <p:nvSpPr>
          <p:cNvPr id="1436" name="Google Shape;1436;p64"/>
          <p:cNvSpPr txBox="1"/>
          <p:nvPr/>
        </p:nvSpPr>
        <p:spPr>
          <a:xfrm>
            <a:off x="9525001" y="1579913"/>
            <a:ext cx="8444203" cy="7364901"/>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Xuất video chất lượng HD và lưu trữ vào đề mục hoặc đăng tải lên Youtube với tiêu đề “Thực hành hành thí nghiệm chứng minh tính hướng trọng lực ở thực vật”</a:t>
            </a:r>
            <a:endParaRPr/>
          </a:p>
          <a:p>
            <a:pPr indent="457200" lvl="0" marL="0" marR="0" rtl="0" algn="just">
              <a:lnSpc>
                <a:spcPct val="150000"/>
              </a:lnSpc>
              <a:spcBef>
                <a:spcPts val="0"/>
              </a:spcBef>
              <a:spcAft>
                <a:spcPts val="0"/>
              </a:spcAft>
              <a:buNone/>
            </a:pPr>
            <a:r>
              <a:rPr lang="en-US" sz="4000">
                <a:solidFill>
                  <a:schemeClr val="dk1"/>
                </a:solidFill>
                <a:latin typeface="Arial"/>
                <a:ea typeface="Arial"/>
                <a:cs typeface="Arial"/>
                <a:sym typeface="Arial"/>
              </a:rPr>
              <a:t>Kết quả xây dựng video thực hành “Thí nghiệm chứng minh tính hướng trọng lực ở thực vật”</a:t>
            </a:r>
            <a:endParaRPr/>
          </a:p>
        </p:txBody>
      </p:sp>
      <p:sp>
        <p:nvSpPr>
          <p:cNvPr id="1437" name="Google Shape;1437;p64"/>
          <p:cNvSpPr/>
          <p:nvPr/>
        </p:nvSpPr>
        <p:spPr>
          <a:xfrm>
            <a:off x="9037321" y="1406234"/>
            <a:ext cx="243840" cy="8812526"/>
          </a:xfrm>
          <a:prstGeom prst="rect">
            <a:avLst/>
          </a:prstGeom>
          <a:solidFill>
            <a:srgbClr val="20586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65"/>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44" name="Google Shape;1444;p65"/>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5" name="Google Shape;1445;p65"/>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46" name="Google Shape;1446;p65"/>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5"/>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448" name="Google Shape;1448;p65"/>
          <p:cNvSpPr txBox="1"/>
          <p:nvPr/>
        </p:nvSpPr>
        <p:spPr>
          <a:xfrm>
            <a:off x="-762000" y="1406234"/>
            <a:ext cx="17526000" cy="939360"/>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F243E"/>
                </a:solidFill>
                <a:latin typeface="Calibri"/>
                <a:ea typeface="Calibri"/>
                <a:cs typeface="Calibri"/>
                <a:sym typeface="Calibri"/>
              </a:rPr>
              <a:t>2.3.4.1. Mục đích sử dụng video các bài thực hành trong dạy học</a:t>
            </a:r>
            <a:endParaRPr b="1" sz="4000">
              <a:solidFill>
                <a:srgbClr val="0F243E"/>
              </a:solidFill>
              <a:latin typeface="Calibri"/>
              <a:ea typeface="Calibri"/>
              <a:cs typeface="Calibri"/>
              <a:sym typeface="Calibri"/>
            </a:endParaRPr>
          </a:p>
        </p:txBody>
      </p:sp>
      <p:sp>
        <p:nvSpPr>
          <p:cNvPr id="1449" name="Google Shape;1449;p65"/>
          <p:cNvSpPr/>
          <p:nvPr/>
        </p:nvSpPr>
        <p:spPr>
          <a:xfrm rot="-1015300">
            <a:off x="3204082" y="3988256"/>
            <a:ext cx="1902460" cy="2795270"/>
          </a:xfrm>
          <a:prstGeom prst="curvedRightArrow">
            <a:avLst>
              <a:gd fmla="val 25000" name="adj1"/>
              <a:gd fmla="val 50000" name="adj2"/>
              <a:gd fmla="val 25000" name="adj3"/>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0" name="Google Shape;1450;p65"/>
          <p:cNvSpPr/>
          <p:nvPr/>
        </p:nvSpPr>
        <p:spPr>
          <a:xfrm rot="-1675300">
            <a:off x="7238715" y="6334825"/>
            <a:ext cx="2061998" cy="2943728"/>
          </a:xfrm>
          <a:prstGeom prst="curvedRightArrow">
            <a:avLst>
              <a:gd fmla="val 25000" name="adj1"/>
              <a:gd fmla="val 50000" name="adj2"/>
              <a:gd fmla="val 25000" name="adj3"/>
            </a:avLst>
          </a:prstGeom>
          <a:solidFill>
            <a:srgbClr val="5F49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1" name="Google Shape;1451;p65"/>
          <p:cNvSpPr/>
          <p:nvPr/>
        </p:nvSpPr>
        <p:spPr>
          <a:xfrm>
            <a:off x="5334000" y="4783035"/>
            <a:ext cx="8838982" cy="1762847"/>
          </a:xfrm>
          <a:prstGeom prst="flowChartProcess">
            <a:avLst/>
          </a:prstGeom>
          <a:solidFill>
            <a:srgbClr val="92CC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2" name="Google Shape;1452;p65"/>
          <p:cNvSpPr/>
          <p:nvPr/>
        </p:nvSpPr>
        <p:spPr>
          <a:xfrm>
            <a:off x="1752599" y="2480310"/>
            <a:ext cx="7571107" cy="1762847"/>
          </a:xfrm>
          <a:prstGeom prst="flowChartProcess">
            <a:avLst/>
          </a:prstGeom>
          <a:solidFill>
            <a:srgbClr val="DAEE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53" name="Google Shape;1453;p65"/>
          <p:cNvSpPr txBox="1"/>
          <p:nvPr/>
        </p:nvSpPr>
        <p:spPr>
          <a:xfrm>
            <a:off x="1755775" y="2598420"/>
            <a:ext cx="7571107" cy="1173479"/>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3200">
                <a:solidFill>
                  <a:schemeClr val="dk1"/>
                </a:solidFill>
                <a:latin typeface="Nunito Sans"/>
                <a:ea typeface="Nunito Sans"/>
                <a:cs typeface="Nunito Sans"/>
                <a:sym typeface="Nunito Sans"/>
              </a:rPr>
              <a:t>Sử dụng video với mục đích hình thành kiến thức mới</a:t>
            </a:r>
            <a:endParaRPr sz="3200">
              <a:solidFill>
                <a:schemeClr val="dk1"/>
              </a:solidFill>
              <a:latin typeface="Nunito Sans"/>
              <a:ea typeface="Nunito Sans"/>
              <a:cs typeface="Nunito Sans"/>
              <a:sym typeface="Nunito Sans"/>
            </a:endParaRPr>
          </a:p>
        </p:txBody>
      </p:sp>
      <p:sp>
        <p:nvSpPr>
          <p:cNvPr id="1454" name="Google Shape;1454;p65"/>
          <p:cNvSpPr txBox="1"/>
          <p:nvPr/>
        </p:nvSpPr>
        <p:spPr>
          <a:xfrm>
            <a:off x="5676791" y="4985877"/>
            <a:ext cx="8153400" cy="1839595"/>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n-US" sz="3200">
                <a:solidFill>
                  <a:schemeClr val="dk1"/>
                </a:solidFill>
                <a:latin typeface="Nunito Sans"/>
                <a:ea typeface="Nunito Sans"/>
                <a:cs typeface="Nunito Sans"/>
                <a:sym typeface="Nunito Sans"/>
              </a:rPr>
              <a:t>Sử dụng video nhằm mục đích củng cố kiến thức</a:t>
            </a:r>
            <a:endParaRPr/>
          </a:p>
        </p:txBody>
      </p:sp>
      <p:sp>
        <p:nvSpPr>
          <p:cNvPr id="1455" name="Google Shape;1455;p65"/>
          <p:cNvSpPr/>
          <p:nvPr/>
        </p:nvSpPr>
        <p:spPr>
          <a:xfrm>
            <a:off x="9709855" y="7498092"/>
            <a:ext cx="8044815" cy="1645648"/>
          </a:xfrm>
          <a:prstGeom prst="rect">
            <a:avLst/>
          </a:prstGeom>
          <a:solidFill>
            <a:srgbClr val="8CB3E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Nunito Sans"/>
                <a:ea typeface="Nunito Sans"/>
                <a:cs typeface="Nunito Sans"/>
                <a:sym typeface="Nunito Sans"/>
              </a:rPr>
              <a:t>Sử dụng video nhằm mục đích phát triển năng lực thực nghiệm (NLTN) hoặc đánh giá NLTN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500"/>
                                        <p:tgtEl>
                                          <p:spTgt spid="1453"/>
                                        </p:tgtEl>
                                      </p:cBhvr>
                                    </p:animEffect>
                                  </p:childTnLst>
                                </p:cTn>
                              </p:par>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500"/>
                                        <p:tgtEl>
                                          <p:spTgt spid="145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49"/>
                                        </p:tgtEl>
                                        <p:attrNameLst>
                                          <p:attrName>style.visibility</p:attrName>
                                        </p:attrNameLst>
                                      </p:cBhvr>
                                      <p:to>
                                        <p:strVal val="visible"/>
                                      </p:to>
                                    </p:set>
                                    <p:animEffect filter="fade" transition="in">
                                      <p:cBhvr>
                                        <p:cTn dur="500"/>
                                        <p:tgtEl>
                                          <p:spTgt spid="1449"/>
                                        </p:tgtEl>
                                      </p:cBhvr>
                                    </p:animEffect>
                                  </p:childTnLst>
                                </p:cTn>
                              </p:par>
                              <p:par>
                                <p:cTn fill="hold" nodeType="with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500"/>
                                        <p:tgtEl>
                                          <p:spTgt spid="1454"/>
                                        </p:tgtEl>
                                      </p:cBhvr>
                                    </p:animEffect>
                                  </p:childTnLst>
                                </p:cTn>
                              </p:par>
                              <p:par>
                                <p:cTn fill="hold" nodeType="with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500"/>
                                        <p:tgtEl>
                                          <p:spTgt spid="14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5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500"/>
                                        <p:tgtEl>
                                          <p:spTgt spid="1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p6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62" name="Google Shape;1462;p66"/>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3" name="Google Shape;1463;p6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64" name="Google Shape;1464;p6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6"/>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466" name="Google Shape;1466;p66"/>
          <p:cNvSpPr txBox="1"/>
          <p:nvPr/>
        </p:nvSpPr>
        <p:spPr>
          <a:xfrm>
            <a:off x="-4495800" y="1307621"/>
            <a:ext cx="24765000" cy="1692771"/>
          </a:xfrm>
          <a:prstGeom prst="rect">
            <a:avLst/>
          </a:prstGeom>
          <a:noFill/>
          <a:ln>
            <a:noFill/>
          </a:ln>
        </p:spPr>
        <p:txBody>
          <a:bodyPr anchorCtr="0" anchor="t" bIns="0" lIns="0" spcFirstLastPara="1" rIns="0" wrap="square" tIns="0">
            <a:spAutoFit/>
          </a:bodyPr>
          <a:lstStyle/>
          <a:p>
            <a:pPr indent="0" lvl="0" marL="0" marR="0" rtl="0" algn="ctr">
              <a:lnSpc>
                <a:spcPct val="209999"/>
              </a:lnSpc>
              <a:spcBef>
                <a:spcPts val="0"/>
              </a:spcBef>
              <a:spcAft>
                <a:spcPts val="0"/>
              </a:spcAft>
              <a:buNone/>
            </a:pPr>
            <a:r>
              <a:rPr b="1" lang="en-US" sz="4000">
                <a:solidFill>
                  <a:srgbClr val="0F243E"/>
                </a:solidFill>
                <a:latin typeface="Calibri"/>
                <a:ea typeface="Calibri"/>
                <a:cs typeface="Calibri"/>
                <a:sym typeface="Calibri"/>
              </a:rPr>
              <a:t>2.3.4.2. Sử dụng video dạy học các bài TH nhằm hướng dẫn HS </a:t>
            </a:r>
            <a:endParaRPr b="1" sz="4000">
              <a:solidFill>
                <a:srgbClr val="0F243E"/>
              </a:solidFill>
              <a:latin typeface="Calibri"/>
              <a:ea typeface="Calibri"/>
              <a:cs typeface="Calibri"/>
              <a:sym typeface="Calibri"/>
            </a:endParaRPr>
          </a:p>
          <a:p>
            <a:pPr indent="0" lvl="0" marL="0" marR="0" rtl="0" algn="ctr">
              <a:spcBef>
                <a:spcPts val="0"/>
              </a:spcBef>
              <a:spcAft>
                <a:spcPts val="0"/>
              </a:spcAft>
              <a:buNone/>
            </a:pPr>
            <a:r>
              <a:rPr b="1" lang="en-US" sz="4000">
                <a:solidFill>
                  <a:srgbClr val="0F243E"/>
                </a:solidFill>
                <a:latin typeface="Calibri"/>
                <a:ea typeface="Calibri"/>
                <a:cs typeface="Calibri"/>
                <a:sym typeface="Calibri"/>
              </a:rPr>
              <a:t>thực hiện thí nghiệm</a:t>
            </a:r>
            <a:endParaRPr b="1" sz="4000">
              <a:solidFill>
                <a:srgbClr val="0F243E"/>
              </a:solidFill>
              <a:latin typeface="Calibri"/>
              <a:ea typeface="Calibri"/>
              <a:cs typeface="Calibri"/>
              <a:sym typeface="Calibri"/>
            </a:endParaRPr>
          </a:p>
        </p:txBody>
      </p:sp>
      <p:pic>
        <p:nvPicPr>
          <p:cNvPr id="1467" name="Google Shape;1467;p66"/>
          <p:cNvPicPr preferRelativeResize="0"/>
          <p:nvPr/>
        </p:nvPicPr>
        <p:blipFill rotWithShape="1">
          <a:blip r:embed="rId5">
            <a:alphaModFix/>
          </a:blip>
          <a:srcRect b="0" l="0" r="0" t="0"/>
          <a:stretch/>
        </p:blipFill>
        <p:spPr>
          <a:xfrm>
            <a:off x="1999177" y="2992724"/>
            <a:ext cx="14564753" cy="701535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6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74" name="Google Shape;1474;p67"/>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5" name="Google Shape;1475;p6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76" name="Google Shape;1476;p6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478" name="Google Shape;1478;p67"/>
          <p:cNvSpPr txBox="1"/>
          <p:nvPr/>
        </p:nvSpPr>
        <p:spPr>
          <a:xfrm>
            <a:off x="-686626" y="1666105"/>
            <a:ext cx="19661252" cy="11079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Ví dụ: Sử dụng video dạy học bài TH “Thí nghiệm chứng minh tính hướng nước và hướng trọng lực ở thực vật” nhằm phát triển NLTN cho học sinh.</a:t>
            </a:r>
            <a:endParaRPr b="1" sz="3600">
              <a:solidFill>
                <a:srgbClr val="0F243E"/>
              </a:solidFill>
              <a:latin typeface="Arial"/>
              <a:ea typeface="Arial"/>
              <a:cs typeface="Arial"/>
              <a:sym typeface="Arial"/>
            </a:endParaRPr>
          </a:p>
        </p:txBody>
      </p:sp>
      <p:pic>
        <p:nvPicPr>
          <p:cNvPr id="1479" name="Google Shape;1479;p67"/>
          <p:cNvPicPr preferRelativeResize="0"/>
          <p:nvPr/>
        </p:nvPicPr>
        <p:blipFill rotWithShape="1">
          <a:blip r:embed="rId5">
            <a:alphaModFix/>
          </a:blip>
          <a:srcRect b="0" l="0" r="0" t="0"/>
          <a:stretch/>
        </p:blipFill>
        <p:spPr>
          <a:xfrm>
            <a:off x="502850" y="3033972"/>
            <a:ext cx="7432624" cy="6641919"/>
          </a:xfrm>
          <a:prstGeom prst="rect">
            <a:avLst/>
          </a:prstGeom>
          <a:noFill/>
          <a:ln>
            <a:noFill/>
          </a:ln>
        </p:spPr>
      </p:pic>
      <p:pic>
        <p:nvPicPr>
          <p:cNvPr id="1480" name="Google Shape;1480;p67"/>
          <p:cNvPicPr preferRelativeResize="0"/>
          <p:nvPr/>
        </p:nvPicPr>
        <p:blipFill rotWithShape="1">
          <a:blip r:embed="rId6">
            <a:alphaModFix/>
          </a:blip>
          <a:srcRect b="0" l="0" r="0" t="0"/>
          <a:stretch/>
        </p:blipFill>
        <p:spPr>
          <a:xfrm>
            <a:off x="8379889" y="4083515"/>
            <a:ext cx="9405261" cy="4919418"/>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6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487" name="Google Shape;1487;p68"/>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8" name="Google Shape;1488;p6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489" name="Google Shape;1489;p6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8"/>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491" name="Google Shape;1491;p68"/>
          <p:cNvSpPr txBox="1"/>
          <p:nvPr/>
        </p:nvSpPr>
        <p:spPr>
          <a:xfrm>
            <a:off x="-3183127" y="1245438"/>
            <a:ext cx="24765000" cy="939360"/>
          </a:xfrm>
          <a:prstGeom prst="rect">
            <a:avLst/>
          </a:prstGeom>
          <a:noFill/>
          <a:ln>
            <a:noFill/>
          </a:ln>
        </p:spPr>
        <p:txBody>
          <a:bodyPr anchorCtr="0" anchor="t" bIns="0" lIns="0" spcFirstLastPara="1" rIns="0" wrap="square" tIns="0">
            <a:spAutoFit/>
          </a:bodyPr>
          <a:lstStyle/>
          <a:p>
            <a:pPr indent="0" lvl="0" marL="0" marR="0" rtl="0" algn="ctr">
              <a:lnSpc>
                <a:spcPct val="221052"/>
              </a:lnSpc>
              <a:spcBef>
                <a:spcPts val="0"/>
              </a:spcBef>
              <a:spcAft>
                <a:spcPts val="0"/>
              </a:spcAft>
              <a:buNone/>
            </a:pPr>
            <a:r>
              <a:rPr b="1" lang="en-US" sz="3800">
                <a:solidFill>
                  <a:srgbClr val="0F243E"/>
                </a:solidFill>
                <a:latin typeface="Calibri"/>
                <a:ea typeface="Calibri"/>
                <a:cs typeface="Calibri"/>
                <a:sym typeface="Calibri"/>
              </a:rPr>
              <a:t>2.3.4.3. Sử dụng video các bài thực hành là phương tiện dạy học trực quan</a:t>
            </a:r>
            <a:endParaRPr b="1" sz="3800">
              <a:solidFill>
                <a:srgbClr val="0F243E"/>
              </a:solidFill>
              <a:latin typeface="Calibri"/>
              <a:ea typeface="Calibri"/>
              <a:cs typeface="Calibri"/>
              <a:sym typeface="Calibri"/>
            </a:endParaRPr>
          </a:p>
        </p:txBody>
      </p:sp>
      <p:sp>
        <p:nvSpPr>
          <p:cNvPr id="1492" name="Google Shape;1492;p68"/>
          <p:cNvSpPr txBox="1"/>
          <p:nvPr/>
        </p:nvSpPr>
        <p:spPr>
          <a:xfrm>
            <a:off x="1478280" y="4686300"/>
            <a:ext cx="15791868" cy="4013086"/>
          </a:xfrm>
          <a:prstGeom prst="rect">
            <a:avLst/>
          </a:prstGeom>
          <a:noFill/>
          <a:ln>
            <a:noFill/>
          </a:ln>
        </p:spPr>
        <p:txBody>
          <a:bodyPr anchorCtr="0" anchor="t" bIns="45700" lIns="91425" spcFirstLastPara="1" rIns="91425" wrap="square" tIns="45700">
            <a:spAutoFit/>
          </a:bodyPr>
          <a:lstStyle/>
          <a:p>
            <a:pPr indent="-571500" lvl="0" marL="571500" marR="0" rtl="0" algn="just">
              <a:lnSpc>
                <a:spcPct val="145000"/>
              </a:lnSpc>
              <a:spcBef>
                <a:spcPts val="0"/>
              </a:spcBef>
              <a:spcAft>
                <a:spcPts val="0"/>
              </a:spcAft>
              <a:buClr>
                <a:srgbClr val="0F243E"/>
              </a:buClr>
              <a:buSzPts val="3600"/>
              <a:buFont typeface="Noto Sans Symbols"/>
              <a:buChar char="❖"/>
            </a:pPr>
            <a:r>
              <a:rPr lang="en-US" sz="3600">
                <a:solidFill>
                  <a:srgbClr val="0F243E"/>
                </a:solidFill>
                <a:highlight>
                  <a:srgbClr val="FFFFFF"/>
                </a:highlight>
                <a:latin typeface="Arial"/>
                <a:ea typeface="Arial"/>
                <a:cs typeface="Arial"/>
                <a:sym typeface="Arial"/>
              </a:rPr>
              <a:t>Phương tiện trực quan là công cụ hữu hiệu vì nó có khả năng mang đến cho người học nguồn thông tin tri thức, khoa học và ứng dụng.</a:t>
            </a:r>
            <a:endParaRPr/>
          </a:p>
          <a:p>
            <a:pPr indent="-571500" lvl="0" marL="571500" marR="0" rtl="0" algn="just">
              <a:lnSpc>
                <a:spcPct val="145000"/>
              </a:lnSpc>
              <a:spcBef>
                <a:spcPts val="0"/>
              </a:spcBef>
              <a:spcAft>
                <a:spcPts val="0"/>
              </a:spcAft>
              <a:buClr>
                <a:srgbClr val="0F243E"/>
              </a:buClr>
              <a:buSzPts val="3600"/>
              <a:buFont typeface="Noto Sans Symbols"/>
              <a:buChar char="❖"/>
            </a:pPr>
            <a:r>
              <a:rPr lang="en-US" sz="3600">
                <a:solidFill>
                  <a:srgbClr val="0F243E"/>
                </a:solidFill>
                <a:latin typeface="Arial"/>
                <a:ea typeface="Arial"/>
                <a:cs typeface="Arial"/>
                <a:sym typeface="Arial"/>
              </a:rPr>
              <a:t>Phương tiện trực quan bảo gồm tranh ảnh, mẫu vật, video clip, mô hình được sử dụng để giải thích minh họa, thông tin tái hiện và tìm tòi bộ phận nghiên cứu.</a:t>
            </a:r>
            <a:endParaRPr sz="3600">
              <a:solidFill>
                <a:srgbClr val="0F243E"/>
              </a:solidFill>
              <a:highlight>
                <a:srgbClr val="FFFFFF"/>
              </a:highlight>
              <a:latin typeface="Arial"/>
              <a:ea typeface="Arial"/>
              <a:cs typeface="Arial"/>
              <a:sym typeface="Arial"/>
            </a:endParaRPr>
          </a:p>
        </p:txBody>
      </p:sp>
      <p:sp>
        <p:nvSpPr>
          <p:cNvPr id="1493" name="Google Shape;1493;p68"/>
          <p:cNvSpPr txBox="1"/>
          <p:nvPr/>
        </p:nvSpPr>
        <p:spPr>
          <a:xfrm>
            <a:off x="1447800" y="3000321"/>
            <a:ext cx="1579186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0F243E"/>
                </a:solidFill>
                <a:latin typeface="Arial"/>
                <a:ea typeface="Arial"/>
                <a:cs typeface="Arial"/>
                <a:sym typeface="Arial"/>
              </a:rPr>
              <a:t>Mục đích: </a:t>
            </a:r>
            <a:r>
              <a:rPr lang="en-US" sz="3600">
                <a:solidFill>
                  <a:srgbClr val="0F243E"/>
                </a:solidFill>
                <a:latin typeface="Arial"/>
                <a:ea typeface="Arial"/>
                <a:cs typeface="Arial"/>
                <a:sym typeface="Arial"/>
              </a:rPr>
              <a:t>Sử dụng video minh họa các bước tiến hành thí nghiệm nhằm </a:t>
            </a:r>
            <a:endParaRPr/>
          </a:p>
          <a:p>
            <a:pPr indent="0" lvl="0" marL="0" marR="0" rtl="0" algn="l">
              <a:spcBef>
                <a:spcPts val="0"/>
              </a:spcBef>
              <a:spcAft>
                <a:spcPts val="0"/>
              </a:spcAft>
              <a:buNone/>
            </a:pPr>
            <a:r>
              <a:rPr lang="en-US" sz="3600">
                <a:solidFill>
                  <a:srgbClr val="0F243E"/>
                </a:solidFill>
                <a:latin typeface="Arial"/>
                <a:ea typeface="Arial"/>
                <a:cs typeface="Arial"/>
                <a:sym typeface="Arial"/>
              </a:rPr>
              <a:t>		    phát triển NLTN cho HS. </a:t>
            </a:r>
            <a:endParaRPr sz="3600">
              <a:solidFill>
                <a:srgbClr val="0F243E"/>
              </a:solidFill>
              <a:latin typeface="Arial"/>
              <a:ea typeface="Arial"/>
              <a:cs typeface="Arial"/>
              <a:sym typeface="Arial"/>
            </a:endParaRPr>
          </a:p>
        </p:txBody>
      </p:sp>
    </p:spTree>
  </p:cSld>
  <p:clrMapOvr>
    <a:masterClrMapping/>
  </p:clrMapOvr>
  <p:transition spd="slow">
    <p:push/>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6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00" name="Google Shape;1500;p69"/>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1" name="Google Shape;1501;p6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502" name="Google Shape;1502;p6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9"/>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504" name="Google Shape;1504;p69"/>
          <p:cNvSpPr txBox="1"/>
          <p:nvPr/>
        </p:nvSpPr>
        <p:spPr>
          <a:xfrm>
            <a:off x="-3183127" y="1245438"/>
            <a:ext cx="24765000" cy="939360"/>
          </a:xfrm>
          <a:prstGeom prst="rect">
            <a:avLst/>
          </a:prstGeom>
          <a:noFill/>
          <a:ln>
            <a:noFill/>
          </a:ln>
        </p:spPr>
        <p:txBody>
          <a:bodyPr anchorCtr="0" anchor="t" bIns="0" lIns="0" spcFirstLastPara="1" rIns="0" wrap="square" tIns="0">
            <a:spAutoFit/>
          </a:bodyPr>
          <a:lstStyle/>
          <a:p>
            <a:pPr indent="0" lvl="0" marL="0" marR="0" rtl="0" algn="ctr">
              <a:lnSpc>
                <a:spcPct val="221052"/>
              </a:lnSpc>
              <a:spcBef>
                <a:spcPts val="0"/>
              </a:spcBef>
              <a:spcAft>
                <a:spcPts val="0"/>
              </a:spcAft>
              <a:buNone/>
            </a:pPr>
            <a:r>
              <a:rPr b="1" lang="en-US" sz="3800">
                <a:solidFill>
                  <a:srgbClr val="0F243E"/>
                </a:solidFill>
                <a:latin typeface="Calibri"/>
                <a:ea typeface="Calibri"/>
                <a:cs typeface="Calibri"/>
                <a:sym typeface="Calibri"/>
              </a:rPr>
              <a:t>2.3.4.3. Sử dụng video các bài thực hành là phương tiện dạy học trực quan</a:t>
            </a:r>
            <a:endParaRPr b="1" sz="3800">
              <a:solidFill>
                <a:srgbClr val="0F243E"/>
              </a:solidFill>
              <a:latin typeface="Calibri"/>
              <a:ea typeface="Calibri"/>
              <a:cs typeface="Calibri"/>
              <a:sym typeface="Calibri"/>
            </a:endParaRPr>
          </a:p>
        </p:txBody>
      </p:sp>
      <p:grpSp>
        <p:nvGrpSpPr>
          <p:cNvPr id="1505" name="Google Shape;1505;p69"/>
          <p:cNvGrpSpPr/>
          <p:nvPr/>
        </p:nvGrpSpPr>
        <p:grpSpPr>
          <a:xfrm>
            <a:off x="-7405445" y="648272"/>
            <a:ext cx="24069451" cy="10934832"/>
            <a:chOff x="-9188722" y="-1403415"/>
            <a:chExt cx="24069451" cy="10934832"/>
          </a:xfrm>
        </p:grpSpPr>
        <p:sp>
          <p:nvSpPr>
            <p:cNvPr id="1506" name="Google Shape;1506;p69"/>
            <p:cNvSpPr/>
            <p:nvPr/>
          </p:nvSpPr>
          <p:spPr>
            <a:xfrm>
              <a:off x="-9188722" y="-1403415"/>
              <a:ext cx="10934832" cy="10934832"/>
            </a:xfrm>
            <a:prstGeom prst="blockArc">
              <a:avLst>
                <a:gd fmla="val 18900000" name="adj1"/>
                <a:gd fmla="val 2700000" name="adj2"/>
                <a:gd fmla="val 198" name="adj3"/>
              </a:avLst>
            </a:prstGeom>
            <a:noFill/>
            <a:ln cap="flat" cmpd="sng" w="254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9"/>
            <p:cNvSpPr/>
            <p:nvPr/>
          </p:nvSpPr>
          <p:spPr>
            <a:xfrm>
              <a:off x="650646" y="428020"/>
              <a:ext cx="14230083" cy="855715"/>
            </a:xfrm>
            <a:prstGeom prst="rect">
              <a:avLst/>
            </a:prstGeom>
            <a:solidFill>
              <a:schemeClr val="accent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9"/>
            <p:cNvSpPr txBox="1"/>
            <p:nvPr/>
          </p:nvSpPr>
          <p:spPr>
            <a:xfrm>
              <a:off x="650646" y="428020"/>
              <a:ext cx="14230083" cy="855715"/>
            </a:xfrm>
            <a:prstGeom prst="rect">
              <a:avLst/>
            </a:prstGeom>
            <a:noFill/>
            <a:ln>
              <a:noFill/>
            </a:ln>
          </p:spPr>
          <p:txBody>
            <a:bodyPr anchorCtr="0" anchor="ctr" bIns="81275" lIns="679200" spcFirstLastPara="1" rIns="81275" wrap="square" tIns="81275">
              <a:noAutofit/>
            </a:bodyPr>
            <a:lstStyle/>
            <a:p>
              <a:pPr indent="0" lvl="0" marL="0" marR="0" rtl="0" algn="l">
                <a:lnSpc>
                  <a:spcPct val="90000"/>
                </a:lnSpc>
                <a:spcBef>
                  <a:spcPts val="0"/>
                </a:spcBef>
                <a:spcAft>
                  <a:spcPts val="0"/>
                </a:spcAft>
                <a:buClr>
                  <a:schemeClr val="lt1"/>
                </a:buClr>
                <a:buSzPts val="3200"/>
                <a:buFont typeface="Arial"/>
                <a:buNone/>
              </a:pPr>
              <a:r>
                <a:rPr i="0" lang="en-US" sz="3200">
                  <a:solidFill>
                    <a:schemeClr val="lt1"/>
                  </a:solidFill>
                  <a:latin typeface="Arial"/>
                  <a:ea typeface="Arial"/>
                  <a:cs typeface="Arial"/>
                  <a:sym typeface="Arial"/>
                </a:rPr>
                <a:t>Bước 1: Đặt vấn đề</a:t>
              </a:r>
              <a:endParaRPr/>
            </a:p>
          </p:txBody>
        </p:sp>
        <p:sp>
          <p:nvSpPr>
            <p:cNvPr id="1509" name="Google Shape;1509;p69"/>
            <p:cNvSpPr/>
            <p:nvPr/>
          </p:nvSpPr>
          <p:spPr>
            <a:xfrm>
              <a:off x="115823" y="321056"/>
              <a:ext cx="1069644" cy="1069644"/>
            </a:xfrm>
            <a:prstGeom prst="ellipse">
              <a:avLst/>
            </a:prstGeom>
            <a:solidFill>
              <a:schemeClr val="lt1"/>
            </a:solid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9"/>
            <p:cNvSpPr/>
            <p:nvPr/>
          </p:nvSpPr>
          <p:spPr>
            <a:xfrm>
              <a:off x="1354531" y="1711431"/>
              <a:ext cx="13526198" cy="855715"/>
            </a:xfrm>
            <a:prstGeom prst="rect">
              <a:avLst/>
            </a:prstGeom>
            <a:solidFill>
              <a:srgbClr val="5EB65A"/>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9"/>
            <p:cNvSpPr txBox="1"/>
            <p:nvPr/>
          </p:nvSpPr>
          <p:spPr>
            <a:xfrm>
              <a:off x="1354531" y="1711431"/>
              <a:ext cx="13526198" cy="855715"/>
            </a:xfrm>
            <a:prstGeom prst="rect">
              <a:avLst/>
            </a:prstGeom>
            <a:noFill/>
            <a:ln>
              <a:noFill/>
            </a:ln>
          </p:spPr>
          <p:txBody>
            <a:bodyPr anchorCtr="0" anchor="ctr" bIns="81275" lIns="679200" spcFirstLastPara="1" rIns="81275" wrap="square" tIns="81275">
              <a:noAutofit/>
            </a:bodyPr>
            <a:lstStyle/>
            <a:p>
              <a:pPr indent="0" lvl="0" marL="0" marR="0" rtl="0" algn="l">
                <a:lnSpc>
                  <a:spcPct val="90000"/>
                </a:lnSpc>
                <a:spcBef>
                  <a:spcPts val="0"/>
                </a:spcBef>
                <a:spcAft>
                  <a:spcPts val="0"/>
                </a:spcAft>
                <a:buClr>
                  <a:schemeClr val="lt1"/>
                </a:buClr>
                <a:buSzPts val="3200"/>
                <a:buFont typeface="Arial"/>
                <a:buNone/>
              </a:pPr>
              <a:r>
                <a:rPr i="0" lang="en-US" sz="3200">
                  <a:solidFill>
                    <a:schemeClr val="lt1"/>
                  </a:solidFill>
                  <a:latin typeface="Arial"/>
                  <a:ea typeface="Arial"/>
                  <a:cs typeface="Arial"/>
                  <a:sym typeface="Arial"/>
                </a:rPr>
                <a:t>Bước 2: Giao nhiệm vụ học tập</a:t>
              </a:r>
              <a:endParaRPr/>
            </a:p>
          </p:txBody>
        </p:sp>
        <p:sp>
          <p:nvSpPr>
            <p:cNvPr id="1512" name="Google Shape;1512;p69"/>
            <p:cNvSpPr/>
            <p:nvPr/>
          </p:nvSpPr>
          <p:spPr>
            <a:xfrm>
              <a:off x="819708" y="1604467"/>
              <a:ext cx="1069644" cy="1069644"/>
            </a:xfrm>
            <a:prstGeom prst="ellipse">
              <a:avLst/>
            </a:prstGeom>
            <a:solidFill>
              <a:schemeClr val="lt1"/>
            </a:solidFill>
            <a:ln cap="flat" cmpd="sng" w="25400">
              <a:solidFill>
                <a:srgbClr val="5EB6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9"/>
            <p:cNvSpPr/>
            <p:nvPr/>
          </p:nvSpPr>
          <p:spPr>
            <a:xfrm>
              <a:off x="1676399" y="2863212"/>
              <a:ext cx="13204330" cy="1118976"/>
            </a:xfrm>
            <a:prstGeom prst="rect">
              <a:avLst/>
            </a:prstGeom>
            <a:solidFill>
              <a:srgbClr val="5CB18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9"/>
            <p:cNvSpPr txBox="1"/>
            <p:nvPr/>
          </p:nvSpPr>
          <p:spPr>
            <a:xfrm>
              <a:off x="1676399" y="2863212"/>
              <a:ext cx="13204330" cy="1118976"/>
            </a:xfrm>
            <a:prstGeom prst="rect">
              <a:avLst/>
            </a:prstGeom>
            <a:noFill/>
            <a:ln>
              <a:noFill/>
            </a:ln>
          </p:spPr>
          <p:txBody>
            <a:bodyPr anchorCtr="0" anchor="ctr" bIns="81275" lIns="679200" spcFirstLastPara="1" rIns="81275" wrap="square" tIns="81275">
              <a:noAutofit/>
            </a:bodyPr>
            <a:lstStyle/>
            <a:p>
              <a:pPr indent="0" lvl="0" marL="0" marR="0" rtl="0" algn="l">
                <a:lnSpc>
                  <a:spcPct val="90000"/>
                </a:lnSpc>
                <a:spcBef>
                  <a:spcPts val="0"/>
                </a:spcBef>
                <a:spcAft>
                  <a:spcPts val="0"/>
                </a:spcAft>
                <a:buClr>
                  <a:schemeClr val="lt1"/>
                </a:buClr>
                <a:buSzPts val="3200"/>
                <a:buFont typeface="Arial"/>
                <a:buNone/>
              </a:pPr>
              <a:r>
                <a:rPr i="0" lang="en-US" sz="3200">
                  <a:solidFill>
                    <a:schemeClr val="lt1"/>
                  </a:solidFill>
                  <a:latin typeface="Arial"/>
                  <a:ea typeface="Arial"/>
                  <a:cs typeface="Arial"/>
                  <a:sym typeface="Arial"/>
                </a:rPr>
                <a:t>Bước 3: Chiếu video từ mục tiêu đến hết phần hướng dẫn thực hành và yêu cầu HS thực hiện nhiệm vụ</a:t>
              </a:r>
              <a:endParaRPr/>
            </a:p>
          </p:txBody>
        </p:sp>
        <p:sp>
          <p:nvSpPr>
            <p:cNvPr id="1515" name="Google Shape;1515;p69"/>
            <p:cNvSpPr/>
            <p:nvPr/>
          </p:nvSpPr>
          <p:spPr>
            <a:xfrm>
              <a:off x="1141577" y="2887878"/>
              <a:ext cx="1069644" cy="1069644"/>
            </a:xfrm>
            <a:prstGeom prst="ellipse">
              <a:avLst/>
            </a:prstGeom>
            <a:solidFill>
              <a:schemeClr val="lt1"/>
            </a:solidFill>
            <a:ln cap="flat" cmpd="sng" w="25400">
              <a:solidFill>
                <a:srgbClr val="5CB18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9"/>
            <p:cNvSpPr/>
            <p:nvPr/>
          </p:nvSpPr>
          <p:spPr>
            <a:xfrm>
              <a:off x="1676399" y="4158612"/>
              <a:ext cx="13204330" cy="1093373"/>
            </a:xfrm>
            <a:prstGeom prst="rect">
              <a:avLst/>
            </a:prstGeom>
            <a:solidFill>
              <a:srgbClr val="5E9BAC"/>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9"/>
            <p:cNvSpPr txBox="1"/>
            <p:nvPr/>
          </p:nvSpPr>
          <p:spPr>
            <a:xfrm>
              <a:off x="1676399" y="4158612"/>
              <a:ext cx="13204330" cy="1093373"/>
            </a:xfrm>
            <a:prstGeom prst="rect">
              <a:avLst/>
            </a:prstGeom>
            <a:noFill/>
            <a:ln>
              <a:noFill/>
            </a:ln>
          </p:spPr>
          <p:txBody>
            <a:bodyPr anchorCtr="0" anchor="ctr" bIns="81275" lIns="679200" spcFirstLastPara="1" rIns="81275" wrap="square" tIns="81275">
              <a:noAutofit/>
            </a:bodyPr>
            <a:lstStyle/>
            <a:p>
              <a:pPr indent="0" lvl="0" marL="0" marR="0" rtl="0" algn="l">
                <a:lnSpc>
                  <a:spcPct val="90000"/>
                </a:lnSpc>
                <a:spcBef>
                  <a:spcPts val="0"/>
                </a:spcBef>
                <a:spcAft>
                  <a:spcPts val="0"/>
                </a:spcAft>
                <a:buClr>
                  <a:schemeClr val="lt1"/>
                </a:buClr>
                <a:buSzPts val="3200"/>
                <a:buFont typeface="Arial"/>
                <a:buNone/>
              </a:pPr>
              <a:r>
                <a:rPr i="0" lang="en-US" sz="3200">
                  <a:solidFill>
                    <a:schemeClr val="lt1"/>
                  </a:solidFill>
                  <a:latin typeface="Arial"/>
                  <a:ea typeface="Arial"/>
                  <a:cs typeface="Arial"/>
                  <a:sym typeface="Arial"/>
                </a:rPr>
                <a:t>Bước 4: Tổ chức HS thảo luận về kết quả thực hiện nhiệm vụ học tập ở bước 3</a:t>
              </a:r>
              <a:endParaRPr/>
            </a:p>
          </p:txBody>
        </p:sp>
        <p:sp>
          <p:nvSpPr>
            <p:cNvPr id="1518" name="Google Shape;1518;p69"/>
            <p:cNvSpPr/>
            <p:nvPr/>
          </p:nvSpPr>
          <p:spPr>
            <a:xfrm>
              <a:off x="1141577" y="4170476"/>
              <a:ext cx="1069644" cy="1069644"/>
            </a:xfrm>
            <a:prstGeom prst="ellipse">
              <a:avLst/>
            </a:prstGeom>
            <a:solidFill>
              <a:schemeClr val="lt1"/>
            </a:solidFill>
            <a:ln cap="flat" cmpd="sng" w="25400">
              <a:solidFill>
                <a:srgbClr val="5E9B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9"/>
            <p:cNvSpPr/>
            <p:nvPr/>
          </p:nvSpPr>
          <p:spPr>
            <a:xfrm>
              <a:off x="1354531" y="5560852"/>
              <a:ext cx="13526198" cy="855715"/>
            </a:xfrm>
            <a:prstGeom prst="rect">
              <a:avLst/>
            </a:prstGeom>
            <a:solidFill>
              <a:srgbClr val="606CA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9"/>
            <p:cNvSpPr txBox="1"/>
            <p:nvPr/>
          </p:nvSpPr>
          <p:spPr>
            <a:xfrm>
              <a:off x="1354531" y="5560852"/>
              <a:ext cx="13526198" cy="855715"/>
            </a:xfrm>
            <a:prstGeom prst="rect">
              <a:avLst/>
            </a:prstGeom>
            <a:noFill/>
            <a:ln>
              <a:noFill/>
            </a:ln>
          </p:spPr>
          <p:txBody>
            <a:bodyPr anchorCtr="0" anchor="ctr" bIns="81275" lIns="679200" spcFirstLastPara="1" rIns="81275" wrap="square" tIns="81275">
              <a:noAutofit/>
            </a:bodyPr>
            <a:lstStyle/>
            <a:p>
              <a:pPr indent="0" lvl="0" marL="0" marR="0" rtl="0" algn="l">
                <a:lnSpc>
                  <a:spcPct val="90000"/>
                </a:lnSpc>
                <a:spcBef>
                  <a:spcPts val="0"/>
                </a:spcBef>
                <a:spcAft>
                  <a:spcPts val="0"/>
                </a:spcAft>
                <a:buClr>
                  <a:schemeClr val="lt1"/>
                </a:buClr>
                <a:buSzPts val="3200"/>
                <a:buFont typeface="Arial"/>
                <a:buNone/>
              </a:pPr>
              <a:r>
                <a:rPr i="0" lang="en-US" sz="3200">
                  <a:solidFill>
                    <a:schemeClr val="lt1"/>
                  </a:solidFill>
                  <a:latin typeface="Arial"/>
                  <a:ea typeface="Arial"/>
                  <a:cs typeface="Arial"/>
                  <a:sym typeface="Arial"/>
                </a:rPr>
                <a:t>Bước 5: Giải thích kết quả thực hành.</a:t>
              </a:r>
              <a:endParaRPr/>
            </a:p>
          </p:txBody>
        </p:sp>
        <p:sp>
          <p:nvSpPr>
            <p:cNvPr id="1521" name="Google Shape;1521;p69"/>
            <p:cNvSpPr/>
            <p:nvPr/>
          </p:nvSpPr>
          <p:spPr>
            <a:xfrm>
              <a:off x="819708" y="5453888"/>
              <a:ext cx="1069644" cy="1069644"/>
            </a:xfrm>
            <a:prstGeom prst="ellipse">
              <a:avLst/>
            </a:prstGeom>
            <a:solidFill>
              <a:schemeClr val="lt1"/>
            </a:solidFill>
            <a:ln cap="flat" cmpd="sng" w="25400">
              <a:solidFill>
                <a:srgbClr val="606C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9"/>
            <p:cNvSpPr/>
            <p:nvPr/>
          </p:nvSpPr>
          <p:spPr>
            <a:xfrm>
              <a:off x="650646" y="6844263"/>
              <a:ext cx="14230083" cy="855715"/>
            </a:xfrm>
            <a:prstGeom prst="rect">
              <a:avLst/>
            </a:prstGeom>
            <a:solidFill>
              <a:srgbClr val="7F63A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9"/>
            <p:cNvSpPr txBox="1"/>
            <p:nvPr/>
          </p:nvSpPr>
          <p:spPr>
            <a:xfrm>
              <a:off x="650646" y="6844263"/>
              <a:ext cx="14230083" cy="855715"/>
            </a:xfrm>
            <a:prstGeom prst="rect">
              <a:avLst/>
            </a:prstGeom>
            <a:noFill/>
            <a:ln>
              <a:noFill/>
            </a:ln>
          </p:spPr>
          <p:txBody>
            <a:bodyPr anchorCtr="0" anchor="ctr" bIns="81275" lIns="679200" spcFirstLastPara="1" rIns="81275" wrap="square" tIns="81275">
              <a:noAutofit/>
            </a:bodyPr>
            <a:lstStyle/>
            <a:p>
              <a:pPr indent="0" lvl="0" marL="0" marR="0" rtl="0" algn="l">
                <a:lnSpc>
                  <a:spcPct val="90000"/>
                </a:lnSpc>
                <a:spcBef>
                  <a:spcPts val="0"/>
                </a:spcBef>
                <a:spcAft>
                  <a:spcPts val="0"/>
                </a:spcAft>
                <a:buClr>
                  <a:schemeClr val="lt1"/>
                </a:buClr>
                <a:buSzPts val="3200"/>
                <a:buFont typeface="Arial"/>
                <a:buNone/>
              </a:pPr>
              <a:r>
                <a:rPr i="0" lang="en-US" sz="3200">
                  <a:solidFill>
                    <a:schemeClr val="lt1"/>
                  </a:solidFill>
                  <a:latin typeface="Arial"/>
                  <a:ea typeface="Arial"/>
                  <a:cs typeface="Arial"/>
                  <a:sym typeface="Arial"/>
                </a:rPr>
                <a:t>Bước 6: Nhận xét, đánh giá và kết luận</a:t>
              </a:r>
              <a:endParaRPr/>
            </a:p>
          </p:txBody>
        </p:sp>
        <p:sp>
          <p:nvSpPr>
            <p:cNvPr id="1524" name="Google Shape;1524;p69"/>
            <p:cNvSpPr/>
            <p:nvPr/>
          </p:nvSpPr>
          <p:spPr>
            <a:xfrm>
              <a:off x="115823" y="6737299"/>
              <a:ext cx="1069644" cy="1069644"/>
            </a:xfrm>
            <a:prstGeom prst="ellipse">
              <a:avLst/>
            </a:prstGeom>
            <a:solidFill>
              <a:schemeClr val="lt1"/>
            </a:solidFill>
            <a:ln cap="flat" cmpd="sng" w="25400">
              <a:solidFill>
                <a:srgbClr val="7F63A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226" name="Google Shape;226;p7"/>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227" name="Google Shape;227;p7"/>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 name="Google Shape;228;p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229" name="Google Shape;229;p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231" name="Google Shape;231;p7"/>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232" name="Google Shape;232;p7"/>
          <p:cNvSpPr txBox="1"/>
          <p:nvPr/>
        </p:nvSpPr>
        <p:spPr>
          <a:xfrm>
            <a:off x="2057400" y="1509203"/>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Mục đích nghiên cứu</a:t>
            </a:r>
            <a:endParaRPr/>
          </a:p>
        </p:txBody>
      </p:sp>
      <p:sp>
        <p:nvSpPr>
          <p:cNvPr id="233" name="Google Shape;233;p7"/>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234" name="Google Shape;234;p7"/>
          <p:cNvSpPr/>
          <p:nvPr/>
        </p:nvSpPr>
        <p:spPr>
          <a:xfrm>
            <a:off x="-295042" y="1676884"/>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235" name="Google Shape;235;p7"/>
          <p:cNvSpPr txBox="1"/>
          <p:nvPr/>
        </p:nvSpPr>
        <p:spPr>
          <a:xfrm>
            <a:off x="-7815397" y="3285573"/>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236" name="Google Shape;236;p7"/>
          <p:cNvSpPr/>
          <p:nvPr/>
        </p:nvSpPr>
        <p:spPr>
          <a:xfrm>
            <a:off x="-10177595" y="3500249"/>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237" name="Google Shape;237;p7"/>
          <p:cNvSpPr txBox="1"/>
          <p:nvPr/>
        </p:nvSpPr>
        <p:spPr>
          <a:xfrm>
            <a:off x="-7803673" y="4236248"/>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238" name="Google Shape;238;p7"/>
          <p:cNvSpPr/>
          <p:nvPr/>
        </p:nvSpPr>
        <p:spPr>
          <a:xfrm>
            <a:off x="-10201041" y="446612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239" name="Google Shape;239;p7"/>
          <p:cNvSpPr txBox="1"/>
          <p:nvPr/>
        </p:nvSpPr>
        <p:spPr>
          <a:xfrm>
            <a:off x="-7838842" y="5248080"/>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240" name="Google Shape;240;p7"/>
          <p:cNvSpPr/>
          <p:nvPr/>
        </p:nvSpPr>
        <p:spPr>
          <a:xfrm>
            <a:off x="-10201041" y="543498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241" name="Google Shape;241;p7"/>
          <p:cNvSpPr txBox="1"/>
          <p:nvPr/>
        </p:nvSpPr>
        <p:spPr>
          <a:xfrm>
            <a:off x="-7809534" y="6266107"/>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242" name="Google Shape;242;p7"/>
          <p:cNvSpPr/>
          <p:nvPr/>
        </p:nvSpPr>
        <p:spPr>
          <a:xfrm>
            <a:off x="-10148930" y="648103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243" name="Google Shape;243;p7"/>
          <p:cNvSpPr txBox="1"/>
          <p:nvPr/>
        </p:nvSpPr>
        <p:spPr>
          <a:xfrm>
            <a:off x="-7803673" y="7254777"/>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244" name="Google Shape;244;p7"/>
          <p:cNvSpPr/>
          <p:nvPr/>
        </p:nvSpPr>
        <p:spPr>
          <a:xfrm>
            <a:off x="-10148930" y="745450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245" name="Google Shape;245;p7"/>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246" name="Google Shape;246;p7"/>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sp>
        <p:nvSpPr>
          <p:cNvPr id="247" name="Google Shape;247;p7"/>
          <p:cNvSpPr txBox="1"/>
          <p:nvPr/>
        </p:nvSpPr>
        <p:spPr>
          <a:xfrm>
            <a:off x="5297410" y="7746621"/>
            <a:ext cx="12740245" cy="58477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3800">
                <a:solidFill>
                  <a:srgbClr val="FFFFFF"/>
                </a:solidFill>
                <a:latin typeface="Nunito Sans"/>
                <a:ea typeface="Nunito Sans"/>
                <a:cs typeface="Nunito Sans"/>
                <a:sym typeface="Nunito Sans"/>
              </a:rPr>
              <a:t>Điều kiện dạy học TH ở THPT còn khó khăn</a:t>
            </a:r>
            <a:endParaRPr/>
          </a:p>
        </p:txBody>
      </p:sp>
      <p:sp>
        <p:nvSpPr>
          <p:cNvPr id="248" name="Google Shape;248;p7"/>
          <p:cNvSpPr txBox="1"/>
          <p:nvPr/>
        </p:nvSpPr>
        <p:spPr>
          <a:xfrm>
            <a:off x="1037108" y="2893491"/>
            <a:ext cx="16731832" cy="175432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3800">
                <a:solidFill>
                  <a:schemeClr val="dk1"/>
                </a:solidFill>
                <a:latin typeface="Nunito Sans"/>
                <a:ea typeface="Nunito Sans"/>
                <a:cs typeface="Nunito Sans"/>
                <a:sym typeface="Nunito Sans"/>
              </a:rPr>
              <a:t>Nghiên cứu xây dựng và sử dụng video dạy học thực hành các chủ đề</a:t>
            </a:r>
            <a:endParaRPr sz="3800">
              <a:solidFill>
                <a:schemeClr val="dk1"/>
              </a:solidFill>
              <a:latin typeface="Nunito Sans"/>
              <a:ea typeface="Nunito Sans"/>
              <a:cs typeface="Nunito Sans"/>
              <a:sym typeface="Nunito Sans"/>
            </a:endParaRPr>
          </a:p>
          <a:p>
            <a:pPr indent="0" lvl="0" marL="0" marR="0" rtl="0" algn="ctr">
              <a:spcBef>
                <a:spcPts val="0"/>
              </a:spcBef>
              <a:spcAft>
                <a:spcPts val="0"/>
              </a:spcAft>
              <a:buNone/>
            </a:pPr>
            <a:r>
              <a:rPr lang="en-US" sz="3800">
                <a:solidFill>
                  <a:schemeClr val="dk1"/>
                </a:solidFill>
                <a:latin typeface="Nunito Sans"/>
                <a:ea typeface="Nunito Sans"/>
                <a:cs typeface="Nunito Sans"/>
                <a:sym typeface="Nunito Sans"/>
              </a:rPr>
              <a:t> “Cảm ứng, sinh trưởng và phát triển, Sinh sản ở sinh vật - Sinh học 11” nhằm:</a:t>
            </a:r>
            <a:endParaRPr/>
          </a:p>
          <a:p>
            <a:pPr indent="0" lvl="0" marL="0" marR="0" rtl="0" algn="ctr">
              <a:spcBef>
                <a:spcPts val="0"/>
              </a:spcBef>
              <a:spcAft>
                <a:spcPts val="0"/>
              </a:spcAft>
              <a:buNone/>
            </a:pPr>
            <a:r>
              <a:rPr lang="en-US" sz="3800">
                <a:solidFill>
                  <a:srgbClr val="FFFFFF"/>
                </a:solidFill>
                <a:latin typeface="Nunito Sans"/>
                <a:ea typeface="Nunito Sans"/>
                <a:cs typeface="Nunito Sans"/>
                <a:sym typeface="Nunito Sans"/>
              </a:rPr>
              <a:t>Chương trình GDPT 2018</a:t>
            </a:r>
            <a:endParaRPr/>
          </a:p>
        </p:txBody>
      </p:sp>
      <p:sp>
        <p:nvSpPr>
          <p:cNvPr id="249" name="Google Shape;249;p7"/>
          <p:cNvSpPr/>
          <p:nvPr/>
        </p:nvSpPr>
        <p:spPr>
          <a:xfrm>
            <a:off x="2569972" y="4906962"/>
            <a:ext cx="15198967" cy="838200"/>
          </a:xfrm>
          <a:prstGeom prst="roundRect">
            <a:avLst>
              <a:gd fmla="val 16667" name="adj"/>
            </a:avLst>
          </a:prstGeom>
          <a:solidFill>
            <a:srgbClr val="538C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F2F2F2"/>
                </a:solidFill>
                <a:latin typeface="Arial"/>
                <a:ea typeface="Arial"/>
                <a:cs typeface="Arial"/>
                <a:sym typeface="Arial"/>
              </a:rPr>
              <a:t>Nâng cao hiệu qủa dạy học thực hành Sinh học ở trường phổ thông</a:t>
            </a:r>
            <a:endParaRPr/>
          </a:p>
        </p:txBody>
      </p:sp>
      <p:sp>
        <p:nvSpPr>
          <p:cNvPr id="250" name="Google Shape;250;p7"/>
          <p:cNvSpPr/>
          <p:nvPr/>
        </p:nvSpPr>
        <p:spPr>
          <a:xfrm>
            <a:off x="2514600" y="6649594"/>
            <a:ext cx="13258800" cy="838200"/>
          </a:xfrm>
          <a:prstGeom prst="roundRect">
            <a:avLst>
              <a:gd fmla="val 16667" name="adj"/>
            </a:avLst>
          </a:prstGeom>
          <a:solidFill>
            <a:srgbClr val="538C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F2F2F2"/>
                </a:solidFill>
                <a:latin typeface="Arial"/>
                <a:ea typeface="Arial"/>
                <a:cs typeface="Arial"/>
                <a:sym typeface="Arial"/>
              </a:rPr>
              <a:t>Phát triển NL thực nghiệm cho học sinh</a:t>
            </a:r>
            <a:endParaRPr/>
          </a:p>
        </p:txBody>
      </p:sp>
      <p:sp>
        <p:nvSpPr>
          <p:cNvPr id="251" name="Google Shape;251;p7"/>
          <p:cNvSpPr/>
          <p:nvPr/>
        </p:nvSpPr>
        <p:spPr>
          <a:xfrm>
            <a:off x="1037108" y="4918656"/>
            <a:ext cx="1422119" cy="736885"/>
          </a:xfrm>
          <a:prstGeom prst="rightArrow">
            <a:avLst>
              <a:gd fmla="val 50000" name="adj1"/>
              <a:gd fmla="val 50000" name="adj2"/>
            </a:avLst>
          </a:prstGeom>
          <a:solidFill>
            <a:srgbClr val="FABF8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7"/>
          <p:cNvSpPr/>
          <p:nvPr/>
        </p:nvSpPr>
        <p:spPr>
          <a:xfrm>
            <a:off x="1037108" y="6683939"/>
            <a:ext cx="1422119" cy="736885"/>
          </a:xfrm>
          <a:prstGeom prst="rightArrow">
            <a:avLst>
              <a:gd fmla="val 50000" name="adj1"/>
              <a:gd fmla="val 50000" name="adj2"/>
            </a:avLst>
          </a:prstGeom>
          <a:solidFill>
            <a:srgbClr val="D9959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5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70"/>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31" name="Google Shape;1531;p70"/>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2" name="Google Shape;1532;p70"/>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533" name="Google Shape;1533;p70"/>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0"/>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535" name="Google Shape;1535;p70"/>
          <p:cNvSpPr txBox="1"/>
          <p:nvPr/>
        </p:nvSpPr>
        <p:spPr>
          <a:xfrm>
            <a:off x="-3183127" y="1245438"/>
            <a:ext cx="24765000" cy="939360"/>
          </a:xfrm>
          <a:prstGeom prst="rect">
            <a:avLst/>
          </a:prstGeom>
          <a:noFill/>
          <a:ln>
            <a:noFill/>
          </a:ln>
        </p:spPr>
        <p:txBody>
          <a:bodyPr anchorCtr="0" anchor="t" bIns="0" lIns="0" spcFirstLastPara="1" rIns="0" wrap="square" tIns="0">
            <a:spAutoFit/>
          </a:bodyPr>
          <a:lstStyle/>
          <a:p>
            <a:pPr indent="0" lvl="0" marL="0" marR="0" rtl="0" algn="ctr">
              <a:lnSpc>
                <a:spcPct val="233333"/>
              </a:lnSpc>
              <a:spcBef>
                <a:spcPts val="0"/>
              </a:spcBef>
              <a:spcAft>
                <a:spcPts val="0"/>
              </a:spcAft>
              <a:buNone/>
            </a:pPr>
            <a:r>
              <a:rPr b="1" lang="en-US" sz="3600">
                <a:solidFill>
                  <a:srgbClr val="0F243E"/>
                </a:solidFill>
                <a:latin typeface="Arial"/>
                <a:ea typeface="Arial"/>
                <a:cs typeface="Arial"/>
                <a:sym typeface="Arial"/>
              </a:rPr>
              <a:t>Ví dụ sử dụng video các bài thực hành là phương tiện dạy học trực quan</a:t>
            </a:r>
            <a:endParaRPr b="1" sz="3600">
              <a:solidFill>
                <a:srgbClr val="0F243E"/>
              </a:solidFill>
              <a:latin typeface="Arial"/>
              <a:ea typeface="Arial"/>
              <a:cs typeface="Arial"/>
              <a:sym typeface="Arial"/>
            </a:endParaRPr>
          </a:p>
        </p:txBody>
      </p:sp>
      <p:pic>
        <p:nvPicPr>
          <p:cNvPr id="1536" name="Google Shape;1536;p70"/>
          <p:cNvPicPr preferRelativeResize="0"/>
          <p:nvPr/>
        </p:nvPicPr>
        <p:blipFill rotWithShape="1">
          <a:blip r:embed="rId5">
            <a:alphaModFix/>
          </a:blip>
          <a:srcRect b="0" l="0" r="0" t="0"/>
          <a:stretch/>
        </p:blipFill>
        <p:spPr>
          <a:xfrm>
            <a:off x="2209800" y="2184798"/>
            <a:ext cx="5744692" cy="7906175"/>
          </a:xfrm>
          <a:prstGeom prst="rect">
            <a:avLst/>
          </a:prstGeom>
          <a:noFill/>
          <a:ln>
            <a:noFill/>
          </a:ln>
        </p:spPr>
      </p:pic>
      <p:pic>
        <p:nvPicPr>
          <p:cNvPr id="1537" name="Google Shape;1537;p70"/>
          <p:cNvPicPr preferRelativeResize="0"/>
          <p:nvPr/>
        </p:nvPicPr>
        <p:blipFill rotWithShape="1">
          <a:blip r:embed="rId6">
            <a:alphaModFix/>
          </a:blip>
          <a:srcRect b="0" l="0" r="0" t="0"/>
          <a:stretch/>
        </p:blipFill>
        <p:spPr>
          <a:xfrm>
            <a:off x="9113520" y="3302317"/>
            <a:ext cx="7234103" cy="598633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71"/>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44" name="Google Shape;1544;p71"/>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5" name="Google Shape;1545;p71"/>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546" name="Google Shape;1546;p71"/>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548" name="Google Shape;1548;p71"/>
          <p:cNvSpPr txBox="1"/>
          <p:nvPr/>
        </p:nvSpPr>
        <p:spPr>
          <a:xfrm>
            <a:off x="-686626" y="1666105"/>
            <a:ext cx="19661252" cy="110799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Ví dụ: Sử dụng video dạy học bài TH “Thí nghiệm chứng minh tính hướng nước và hướng trọng lực ở thực vật” nhằm phát triển NLTN cho học sinh.</a:t>
            </a:r>
            <a:endParaRPr b="1" sz="3600">
              <a:solidFill>
                <a:srgbClr val="0F243E"/>
              </a:solidFill>
              <a:latin typeface="Arial"/>
              <a:ea typeface="Arial"/>
              <a:cs typeface="Arial"/>
              <a:sym typeface="Arial"/>
            </a:endParaRPr>
          </a:p>
        </p:txBody>
      </p:sp>
      <p:pic>
        <p:nvPicPr>
          <p:cNvPr id="1549" name="Google Shape;1549;p71"/>
          <p:cNvPicPr preferRelativeResize="0"/>
          <p:nvPr/>
        </p:nvPicPr>
        <p:blipFill rotWithShape="1">
          <a:blip r:embed="rId5">
            <a:alphaModFix/>
          </a:blip>
          <a:srcRect b="0" l="0" r="0" t="0"/>
          <a:stretch/>
        </p:blipFill>
        <p:spPr>
          <a:xfrm>
            <a:off x="502850" y="3033972"/>
            <a:ext cx="7432624" cy="6641919"/>
          </a:xfrm>
          <a:prstGeom prst="rect">
            <a:avLst/>
          </a:prstGeom>
          <a:noFill/>
          <a:ln>
            <a:noFill/>
          </a:ln>
        </p:spPr>
      </p:pic>
      <p:pic>
        <p:nvPicPr>
          <p:cNvPr id="1550" name="Google Shape;1550;p71"/>
          <p:cNvPicPr preferRelativeResize="0"/>
          <p:nvPr/>
        </p:nvPicPr>
        <p:blipFill rotWithShape="1">
          <a:blip r:embed="rId6">
            <a:alphaModFix/>
          </a:blip>
          <a:srcRect b="0" l="0" r="0" t="0"/>
          <a:stretch/>
        </p:blipFill>
        <p:spPr>
          <a:xfrm>
            <a:off x="8379889" y="4083515"/>
            <a:ext cx="9405261" cy="491941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72"/>
          <p:cNvSpPr/>
          <p:nvPr/>
        </p:nvSpPr>
        <p:spPr>
          <a:xfrm>
            <a:off x="0" y="2406793"/>
            <a:ext cx="18269673" cy="7861157"/>
          </a:xfrm>
          <a:prstGeom prst="round1Rect">
            <a:avLst>
              <a:gd fmla="val 16667" name="adj"/>
            </a:avLst>
          </a:prstGeom>
          <a:solidFill>
            <a:srgbClr val="3660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57" name="Google Shape;1557;p72"/>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58" name="Google Shape;1558;p72"/>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9" name="Google Shape;1559;p72"/>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560" name="Google Shape;1560;p72"/>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2"/>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562" name="Google Shape;1562;p72"/>
          <p:cNvSpPr txBox="1"/>
          <p:nvPr/>
        </p:nvSpPr>
        <p:spPr>
          <a:xfrm>
            <a:off x="-686626" y="1666105"/>
            <a:ext cx="19661252"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Thiết kế các công cụ đánh giá và tiêu chí đánh giá</a:t>
            </a:r>
            <a:endParaRPr/>
          </a:p>
        </p:txBody>
      </p:sp>
      <p:pic>
        <p:nvPicPr>
          <p:cNvPr id="1563" name="Google Shape;1563;p72"/>
          <p:cNvPicPr preferRelativeResize="0"/>
          <p:nvPr/>
        </p:nvPicPr>
        <p:blipFill rotWithShape="1">
          <a:blip r:embed="rId5">
            <a:alphaModFix/>
          </a:blip>
          <a:srcRect b="0" l="0" r="0" t="0"/>
          <a:stretch/>
        </p:blipFill>
        <p:spPr>
          <a:xfrm>
            <a:off x="3412503" y="3857529"/>
            <a:ext cx="11462994" cy="5165423"/>
          </a:xfrm>
          <a:prstGeom prst="rect">
            <a:avLst/>
          </a:prstGeom>
          <a:noFill/>
          <a:ln>
            <a:noFill/>
          </a:ln>
        </p:spPr>
      </p:pic>
      <p:sp>
        <p:nvSpPr>
          <p:cNvPr id="1564" name="Google Shape;1564;p72"/>
          <p:cNvSpPr txBox="1"/>
          <p:nvPr/>
        </p:nvSpPr>
        <p:spPr>
          <a:xfrm>
            <a:off x="-2667000" y="2668473"/>
            <a:ext cx="19661252"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Tiêu chí đánh giá quy trình xây dựng video thực hành Sinh học</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73"/>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71" name="Google Shape;1571;p73"/>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72" name="Google Shape;1572;p73"/>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573" name="Google Shape;1573;p73"/>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3"/>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575" name="Google Shape;1575;p73"/>
          <p:cNvSpPr txBox="1"/>
          <p:nvPr/>
        </p:nvSpPr>
        <p:spPr>
          <a:xfrm>
            <a:off x="-686626" y="1666105"/>
            <a:ext cx="19661252"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Thiết kế các công cụ đánh giá và tiêu chí đánh giá</a:t>
            </a:r>
            <a:endParaRPr/>
          </a:p>
        </p:txBody>
      </p:sp>
      <p:sp>
        <p:nvSpPr>
          <p:cNvPr id="1576" name="Google Shape;1576;p73"/>
          <p:cNvSpPr/>
          <p:nvPr/>
        </p:nvSpPr>
        <p:spPr>
          <a:xfrm>
            <a:off x="0" y="2406793"/>
            <a:ext cx="18269673" cy="7861157"/>
          </a:xfrm>
          <a:prstGeom prst="round1Rect">
            <a:avLst>
              <a:gd fmla="val 16667" name="adj"/>
            </a:avLst>
          </a:prstGeom>
          <a:solidFill>
            <a:srgbClr val="3660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77" name="Google Shape;1577;p73"/>
          <p:cNvSpPr txBox="1"/>
          <p:nvPr/>
        </p:nvSpPr>
        <p:spPr>
          <a:xfrm>
            <a:off x="-2667000" y="2668473"/>
            <a:ext cx="162306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Tiêu chí đánh giá chất lượng video thực hành</a:t>
            </a:r>
            <a:endParaRPr b="1" sz="3600">
              <a:solidFill>
                <a:schemeClr val="lt1"/>
              </a:solidFill>
              <a:latin typeface="Arial"/>
              <a:ea typeface="Arial"/>
              <a:cs typeface="Arial"/>
              <a:sym typeface="Arial"/>
            </a:endParaRPr>
          </a:p>
        </p:txBody>
      </p:sp>
      <p:pic>
        <p:nvPicPr>
          <p:cNvPr id="1578" name="Google Shape;1578;p73"/>
          <p:cNvPicPr preferRelativeResize="0"/>
          <p:nvPr/>
        </p:nvPicPr>
        <p:blipFill rotWithShape="1">
          <a:blip r:embed="rId5">
            <a:alphaModFix/>
          </a:blip>
          <a:srcRect b="0" l="0" r="0" t="0"/>
          <a:stretch/>
        </p:blipFill>
        <p:spPr>
          <a:xfrm>
            <a:off x="727199" y="3993136"/>
            <a:ext cx="8127622" cy="5504150"/>
          </a:xfrm>
          <a:prstGeom prst="rect">
            <a:avLst/>
          </a:prstGeom>
          <a:noFill/>
          <a:ln>
            <a:noFill/>
          </a:ln>
        </p:spPr>
      </p:pic>
      <p:pic>
        <p:nvPicPr>
          <p:cNvPr id="1579" name="Google Shape;1579;p73"/>
          <p:cNvPicPr preferRelativeResize="0"/>
          <p:nvPr/>
        </p:nvPicPr>
        <p:blipFill rotWithShape="1">
          <a:blip r:embed="rId6">
            <a:alphaModFix/>
          </a:blip>
          <a:srcRect b="0" l="0" r="0" t="0"/>
          <a:stretch/>
        </p:blipFill>
        <p:spPr>
          <a:xfrm>
            <a:off x="9582020" y="3993135"/>
            <a:ext cx="8187426" cy="55041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74"/>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586" name="Google Shape;1586;p74"/>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7" name="Google Shape;1587;p74"/>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588" name="Google Shape;1588;p74"/>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4"/>
          <p:cNvSpPr txBox="1"/>
          <p:nvPr/>
        </p:nvSpPr>
        <p:spPr>
          <a:xfrm>
            <a:off x="518554" y="278921"/>
            <a:ext cx="175260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D0F68"/>
                </a:solidFill>
                <a:latin typeface="Calibri"/>
                <a:ea typeface="Calibri"/>
                <a:cs typeface="Calibri"/>
                <a:sym typeface="Calibri"/>
              </a:rPr>
              <a:t>2.3.4. Quy trình sử dụng bộ video để phát triển năng lực thực nghiệm</a:t>
            </a:r>
            <a:endParaRPr b="1" sz="3600">
              <a:solidFill>
                <a:srgbClr val="0D0F68"/>
              </a:solidFill>
              <a:latin typeface="Calibri"/>
              <a:ea typeface="Calibri"/>
              <a:cs typeface="Calibri"/>
              <a:sym typeface="Calibri"/>
            </a:endParaRPr>
          </a:p>
        </p:txBody>
      </p:sp>
      <p:sp>
        <p:nvSpPr>
          <p:cNvPr id="1590" name="Google Shape;1590;p74"/>
          <p:cNvSpPr txBox="1"/>
          <p:nvPr/>
        </p:nvSpPr>
        <p:spPr>
          <a:xfrm>
            <a:off x="-686626" y="1666105"/>
            <a:ext cx="19661252"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Thiết kế các công cụ đánh giá và tiêu chí đánh giá</a:t>
            </a:r>
            <a:endParaRPr/>
          </a:p>
        </p:txBody>
      </p:sp>
      <p:sp>
        <p:nvSpPr>
          <p:cNvPr id="1591" name="Google Shape;1591;p74"/>
          <p:cNvSpPr/>
          <p:nvPr/>
        </p:nvSpPr>
        <p:spPr>
          <a:xfrm>
            <a:off x="0" y="2406793"/>
            <a:ext cx="18269673" cy="7861157"/>
          </a:xfrm>
          <a:prstGeom prst="round1Rect">
            <a:avLst>
              <a:gd fmla="val 16667" name="adj"/>
            </a:avLst>
          </a:prstGeom>
          <a:solidFill>
            <a:srgbClr val="3660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592" name="Google Shape;1592;p74"/>
          <p:cNvSpPr txBox="1"/>
          <p:nvPr/>
        </p:nvSpPr>
        <p:spPr>
          <a:xfrm>
            <a:off x="-701866" y="2715577"/>
            <a:ext cx="16230600"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Tiêu chí đánh giá quy trình sử dụng video nhằm phát triển NLTN</a:t>
            </a:r>
            <a:endParaRPr b="1" sz="3600">
              <a:solidFill>
                <a:schemeClr val="lt1"/>
              </a:solidFill>
              <a:latin typeface="Arial"/>
              <a:ea typeface="Arial"/>
              <a:cs typeface="Arial"/>
              <a:sym typeface="Arial"/>
            </a:endParaRPr>
          </a:p>
        </p:txBody>
      </p:sp>
      <p:pic>
        <p:nvPicPr>
          <p:cNvPr id="1593" name="Google Shape;1593;p74"/>
          <p:cNvPicPr preferRelativeResize="0"/>
          <p:nvPr/>
        </p:nvPicPr>
        <p:blipFill rotWithShape="1">
          <a:blip r:embed="rId5">
            <a:alphaModFix/>
          </a:blip>
          <a:srcRect b="0" l="0" r="0" t="0"/>
          <a:stretch/>
        </p:blipFill>
        <p:spPr>
          <a:xfrm>
            <a:off x="4192345" y="3720456"/>
            <a:ext cx="9903309" cy="592950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7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10645" r="-10644" t="0"/>
            </a:stretch>
          </a:blipFill>
          <a:ln>
            <a:noFill/>
          </a:ln>
        </p:spPr>
      </p:sp>
      <p:grpSp>
        <p:nvGrpSpPr>
          <p:cNvPr id="1599" name="Google Shape;1599;p75"/>
          <p:cNvGrpSpPr/>
          <p:nvPr/>
        </p:nvGrpSpPr>
        <p:grpSpPr>
          <a:xfrm rot="-1342433">
            <a:off x="-2349832" y="848337"/>
            <a:ext cx="5154237" cy="425990"/>
            <a:chOff x="0" y="-57150"/>
            <a:chExt cx="1357495" cy="112195"/>
          </a:xfrm>
        </p:grpSpPr>
        <p:sp>
          <p:nvSpPr>
            <p:cNvPr id="1600" name="Google Shape;1600;p75"/>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2D8BBA"/>
            </a:solidFill>
            <a:ln>
              <a:noFill/>
            </a:ln>
          </p:spPr>
        </p:sp>
        <p:sp>
          <p:nvSpPr>
            <p:cNvPr id="1601" name="Google Shape;1601;p75"/>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02" name="Google Shape;1602;p75"/>
          <p:cNvGrpSpPr/>
          <p:nvPr/>
        </p:nvGrpSpPr>
        <p:grpSpPr>
          <a:xfrm rot="-1657338">
            <a:off x="5604659" y="9580301"/>
            <a:ext cx="5154237" cy="425990"/>
            <a:chOff x="0" y="-57150"/>
            <a:chExt cx="1357495" cy="112195"/>
          </a:xfrm>
        </p:grpSpPr>
        <p:sp>
          <p:nvSpPr>
            <p:cNvPr id="1603" name="Google Shape;1603;p75"/>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2D8BBA"/>
            </a:solidFill>
            <a:ln>
              <a:noFill/>
            </a:ln>
          </p:spPr>
        </p:sp>
        <p:sp>
          <p:nvSpPr>
            <p:cNvPr id="1604" name="Google Shape;1604;p75"/>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05" name="Google Shape;1605;p75"/>
          <p:cNvSpPr/>
          <p:nvPr/>
        </p:nvSpPr>
        <p:spPr>
          <a:xfrm>
            <a:off x="0" y="6784352"/>
            <a:ext cx="13351236" cy="1878314"/>
          </a:xfrm>
          <a:prstGeom prst="rect">
            <a:avLst/>
          </a:prstGeom>
          <a:solidFill>
            <a:srgbClr val="EAF1D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1606" name="Google Shape;1606;p75"/>
          <p:cNvGrpSpPr/>
          <p:nvPr/>
        </p:nvGrpSpPr>
        <p:grpSpPr>
          <a:xfrm rot="-1342433">
            <a:off x="-3828981" y="1925948"/>
            <a:ext cx="5154237" cy="425990"/>
            <a:chOff x="0" y="-57150"/>
            <a:chExt cx="1357495" cy="112195"/>
          </a:xfrm>
        </p:grpSpPr>
        <p:sp>
          <p:nvSpPr>
            <p:cNvPr id="1607" name="Google Shape;1607;p75"/>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0C2E5E"/>
            </a:solidFill>
            <a:ln>
              <a:noFill/>
            </a:ln>
          </p:spPr>
        </p:sp>
        <p:sp>
          <p:nvSpPr>
            <p:cNvPr id="1608" name="Google Shape;1608;p75"/>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09" name="Google Shape;1609;p75"/>
          <p:cNvGrpSpPr/>
          <p:nvPr/>
        </p:nvGrpSpPr>
        <p:grpSpPr>
          <a:xfrm rot="-1657338">
            <a:off x="5190815" y="10530862"/>
            <a:ext cx="5154237" cy="425990"/>
            <a:chOff x="0" y="-57150"/>
            <a:chExt cx="1357495" cy="112195"/>
          </a:xfrm>
        </p:grpSpPr>
        <p:sp>
          <p:nvSpPr>
            <p:cNvPr id="1610" name="Google Shape;1610;p75"/>
            <p:cNvSpPr/>
            <p:nvPr/>
          </p:nvSpPr>
          <p:spPr>
            <a:xfrm>
              <a:off x="0" y="0"/>
              <a:ext cx="1357495" cy="55045"/>
            </a:xfrm>
            <a:custGeom>
              <a:rect b="b" l="l" r="r" t="t"/>
              <a:pathLst>
                <a:path extrusionOk="0" h="55045" w="1357495">
                  <a:moveTo>
                    <a:pt x="0" y="0"/>
                  </a:moveTo>
                  <a:lnTo>
                    <a:pt x="1357495" y="0"/>
                  </a:lnTo>
                  <a:lnTo>
                    <a:pt x="1357495" y="55045"/>
                  </a:lnTo>
                  <a:lnTo>
                    <a:pt x="0" y="55045"/>
                  </a:lnTo>
                  <a:close/>
                </a:path>
              </a:pathLst>
            </a:custGeom>
            <a:solidFill>
              <a:srgbClr val="0C2E5E"/>
            </a:solidFill>
            <a:ln>
              <a:noFill/>
            </a:ln>
          </p:spPr>
        </p:sp>
        <p:sp>
          <p:nvSpPr>
            <p:cNvPr id="1611" name="Google Shape;1611;p75"/>
            <p:cNvSpPr txBox="1"/>
            <p:nvPr/>
          </p:nvSpPr>
          <p:spPr>
            <a:xfrm>
              <a:off x="0" y="-57150"/>
              <a:ext cx="1357495" cy="11219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12" name="Google Shape;1612;p75"/>
          <p:cNvSpPr txBox="1"/>
          <p:nvPr/>
        </p:nvSpPr>
        <p:spPr>
          <a:xfrm>
            <a:off x="-609600" y="6784352"/>
            <a:ext cx="13693985" cy="1846659"/>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6000">
                <a:solidFill>
                  <a:srgbClr val="0C2E5E"/>
                </a:solidFill>
                <a:latin typeface="Arial"/>
                <a:ea typeface="Arial"/>
                <a:cs typeface="Arial"/>
                <a:sym typeface="Arial"/>
              </a:rPr>
              <a:t>PHẦN III</a:t>
            </a:r>
            <a:endParaRPr/>
          </a:p>
          <a:p>
            <a:pPr indent="0" lvl="0" marL="0" marR="0" rtl="0" algn="ctr">
              <a:spcBef>
                <a:spcPts val="0"/>
              </a:spcBef>
              <a:spcAft>
                <a:spcPts val="0"/>
              </a:spcAft>
              <a:buNone/>
            </a:pPr>
            <a:r>
              <a:rPr b="1" lang="en-US" sz="6000">
                <a:solidFill>
                  <a:srgbClr val="0C2E5E"/>
                </a:solidFill>
                <a:latin typeface="Arial"/>
                <a:ea typeface="Arial"/>
                <a:cs typeface="Arial"/>
                <a:sym typeface="Arial"/>
              </a:rPr>
              <a:t>KẾT LUẬN VÀ KIẾN NGHỊ</a:t>
            </a:r>
            <a:endParaRPr/>
          </a:p>
        </p:txBody>
      </p:sp>
      <p:sp>
        <p:nvSpPr>
          <p:cNvPr id="1613" name="Google Shape;1613;p75"/>
          <p:cNvSpPr/>
          <p:nvPr/>
        </p:nvSpPr>
        <p:spPr>
          <a:xfrm rot="-98210">
            <a:off x="9299647" y="-1369993"/>
            <a:ext cx="15385054" cy="11117802"/>
          </a:xfrm>
          <a:custGeom>
            <a:rect b="b" l="l" r="r" t="t"/>
            <a:pathLst>
              <a:path extrusionOk="0" h="4612640" w="6350000">
                <a:moveTo>
                  <a:pt x="0" y="2670810"/>
                </a:moveTo>
                <a:lnTo>
                  <a:pt x="1606550" y="4612640"/>
                </a:lnTo>
                <a:lnTo>
                  <a:pt x="4968240" y="4612640"/>
                </a:lnTo>
                <a:lnTo>
                  <a:pt x="4968240" y="2670810"/>
                </a:lnTo>
                <a:lnTo>
                  <a:pt x="6350000" y="0"/>
                </a:lnTo>
                <a:lnTo>
                  <a:pt x="0" y="0"/>
                </a:lnTo>
                <a:close/>
              </a:path>
            </a:pathLst>
          </a:custGeom>
          <a:gradFill>
            <a:gsLst>
              <a:gs pos="0">
                <a:srgbClr val="269ED6"/>
              </a:gs>
              <a:gs pos="100000">
                <a:srgbClr val="27AAE1">
                  <a:alpha val="0"/>
                </a:srgbClr>
              </a:gs>
            </a:gsLst>
            <a:lin ang="5400000" scaled="0"/>
          </a:gradFill>
          <a:ln cap="flat" cmpd="sng" w="12700">
            <a:solidFill>
              <a:srgbClr val="000000"/>
            </a:solidFill>
            <a:prstDash val="solid"/>
            <a:round/>
            <a:headEnd len="sm" w="sm" type="none"/>
            <a:tailEnd len="sm" w="sm" type="none"/>
          </a:ln>
        </p:spPr>
      </p:sp>
      <p:sp>
        <p:nvSpPr>
          <p:cNvPr id="1614" name="Google Shape;1614;p75"/>
          <p:cNvSpPr/>
          <p:nvPr/>
        </p:nvSpPr>
        <p:spPr>
          <a:xfrm rot="-120121">
            <a:off x="9918990" y="-338035"/>
            <a:ext cx="12464052" cy="9053887"/>
          </a:xfrm>
          <a:custGeom>
            <a:rect b="b" l="l" r="r" t="t"/>
            <a:pathLst>
              <a:path extrusionOk="0" h="4612640" w="6350000">
                <a:moveTo>
                  <a:pt x="0" y="2670810"/>
                </a:moveTo>
                <a:lnTo>
                  <a:pt x="1606550" y="4612640"/>
                </a:lnTo>
                <a:lnTo>
                  <a:pt x="4968240" y="4612640"/>
                </a:lnTo>
                <a:lnTo>
                  <a:pt x="4968240" y="2670810"/>
                </a:lnTo>
                <a:lnTo>
                  <a:pt x="6350000" y="0"/>
                </a:lnTo>
                <a:lnTo>
                  <a:pt x="0" y="0"/>
                </a:lnTo>
                <a:close/>
              </a:path>
            </a:pathLst>
          </a:custGeom>
          <a:blipFill rotWithShape="1">
            <a:blip r:embed="rId4">
              <a:alphaModFix amt="85000"/>
            </a:blip>
            <a:stretch>
              <a:fillRect b="0" l="-14805" r="-14806" t="0"/>
            </a:stretch>
          </a:blipFill>
          <a:ln>
            <a:noFill/>
          </a:ln>
        </p:spPr>
      </p:sp>
    </p:spTree>
  </p:cSld>
  <p:clrMapOvr>
    <a:masterClrMapping/>
  </p:clrMapOvr>
  <mc:AlternateContent>
    <mc:Choice Requires="p14">
      <p:transition spd="slow" p14:dur="700">
        <p:fade/>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76"/>
          <p:cNvSpPr/>
          <p:nvPr/>
        </p:nvSpPr>
        <p:spPr>
          <a:xfrm>
            <a:off x="0" y="1350847"/>
            <a:ext cx="19661252" cy="8884865"/>
          </a:xfrm>
          <a:prstGeom prst="round1Rect">
            <a:avLst>
              <a:gd fmla="val 16667" name="adj"/>
            </a:avLst>
          </a:prstGeom>
          <a:solidFill>
            <a:srgbClr val="36609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21" name="Google Shape;1621;p76"/>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1622" name="Google Shape;1622;p76"/>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3" name="Google Shape;1623;p76"/>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624" name="Google Shape;1624;p76"/>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76"/>
          <p:cNvSpPr txBox="1"/>
          <p:nvPr/>
        </p:nvSpPr>
        <p:spPr>
          <a:xfrm>
            <a:off x="-695790" y="257050"/>
            <a:ext cx="19661252" cy="553998"/>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600">
                <a:solidFill>
                  <a:srgbClr val="0F243E"/>
                </a:solidFill>
                <a:latin typeface="Arial"/>
                <a:ea typeface="Arial"/>
                <a:cs typeface="Arial"/>
                <a:sym typeface="Arial"/>
              </a:rPr>
              <a:t>KẾT QUẢ THAM VẤN CHUYÊN GIA</a:t>
            </a:r>
            <a:endParaRPr/>
          </a:p>
        </p:txBody>
      </p:sp>
      <p:pic>
        <p:nvPicPr>
          <p:cNvPr id="1626" name="Google Shape;1626;p76"/>
          <p:cNvPicPr preferRelativeResize="0"/>
          <p:nvPr/>
        </p:nvPicPr>
        <p:blipFill rotWithShape="1">
          <a:blip r:embed="rId5">
            <a:alphaModFix/>
          </a:blip>
          <a:srcRect b="0" l="0" r="0" t="0"/>
          <a:stretch/>
        </p:blipFill>
        <p:spPr>
          <a:xfrm>
            <a:off x="153591" y="1644234"/>
            <a:ext cx="8679748" cy="3963442"/>
          </a:xfrm>
          <a:prstGeom prst="rect">
            <a:avLst/>
          </a:prstGeom>
          <a:noFill/>
          <a:ln>
            <a:noFill/>
          </a:ln>
        </p:spPr>
      </p:pic>
      <p:pic>
        <p:nvPicPr>
          <p:cNvPr id="1627" name="Google Shape;1627;p76"/>
          <p:cNvPicPr preferRelativeResize="0"/>
          <p:nvPr/>
        </p:nvPicPr>
        <p:blipFill rotWithShape="1">
          <a:blip r:embed="rId6">
            <a:alphaModFix/>
          </a:blip>
          <a:srcRect b="0" l="0" r="0" t="0"/>
          <a:stretch/>
        </p:blipFill>
        <p:spPr>
          <a:xfrm>
            <a:off x="9211097" y="1616396"/>
            <a:ext cx="8467304" cy="3963443"/>
          </a:xfrm>
          <a:prstGeom prst="rect">
            <a:avLst/>
          </a:prstGeom>
          <a:noFill/>
          <a:ln>
            <a:noFill/>
          </a:ln>
        </p:spPr>
      </p:pic>
      <p:pic>
        <p:nvPicPr>
          <p:cNvPr id="1628" name="Google Shape;1628;p76"/>
          <p:cNvPicPr preferRelativeResize="0"/>
          <p:nvPr/>
        </p:nvPicPr>
        <p:blipFill rotWithShape="1">
          <a:blip r:embed="rId7">
            <a:alphaModFix/>
          </a:blip>
          <a:srcRect b="0" l="0" r="0" t="0"/>
          <a:stretch/>
        </p:blipFill>
        <p:spPr>
          <a:xfrm>
            <a:off x="159453" y="6093338"/>
            <a:ext cx="8679747" cy="3936611"/>
          </a:xfrm>
          <a:prstGeom prst="rect">
            <a:avLst/>
          </a:prstGeom>
          <a:noFill/>
          <a:ln>
            <a:noFill/>
          </a:ln>
        </p:spPr>
      </p:pic>
      <p:sp>
        <p:nvSpPr>
          <p:cNvPr id="1629" name="Google Shape;1629;p76"/>
          <p:cNvSpPr txBox="1"/>
          <p:nvPr/>
        </p:nvSpPr>
        <p:spPr>
          <a:xfrm>
            <a:off x="9132277" y="6090409"/>
            <a:ext cx="8885266" cy="393954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3200">
                <a:solidFill>
                  <a:schemeClr val="lt1"/>
                </a:solidFill>
                <a:latin typeface="Arial"/>
                <a:ea typeface="Arial"/>
                <a:cs typeface="Arial"/>
                <a:sym typeface="Arial"/>
              </a:rPr>
              <a:t>Nhận xét và góp ý của GV đánh giá:</a:t>
            </a:r>
            <a:endParaRPr/>
          </a:p>
          <a:p>
            <a:pPr indent="0" lvl="0" marL="0" marR="0" rtl="0" algn="just">
              <a:spcBef>
                <a:spcPts val="0"/>
              </a:spcBef>
              <a:spcAft>
                <a:spcPts val="0"/>
              </a:spcAft>
              <a:buNone/>
            </a:pPr>
            <a:r>
              <a:rPr lang="en-US" sz="3200">
                <a:solidFill>
                  <a:schemeClr val="lt1"/>
                </a:solidFill>
                <a:latin typeface="Arial"/>
                <a:ea typeface="Arial"/>
                <a:cs typeface="Arial"/>
                <a:sym typeface="Arial"/>
              </a:rPr>
              <a:t>Dựa vào kết quả khảo sát, giáo viên đã hài lòng và góp ý một số điểm sau:</a:t>
            </a:r>
            <a:endParaRPr/>
          </a:p>
          <a:p>
            <a:pPr indent="0" lvl="0" marL="0" marR="0" rtl="0" algn="just">
              <a:spcBef>
                <a:spcPts val="0"/>
              </a:spcBef>
              <a:spcAft>
                <a:spcPts val="0"/>
              </a:spcAft>
              <a:buNone/>
            </a:pPr>
            <a:r>
              <a:rPr lang="en-US" sz="3200">
                <a:solidFill>
                  <a:schemeClr val="lt1"/>
                </a:solidFill>
                <a:latin typeface="Arial"/>
                <a:ea typeface="Arial"/>
                <a:cs typeface="Arial"/>
                <a:sym typeface="Arial"/>
              </a:rPr>
              <a:t>- Video dễ hiểu, ngắn gọn, hình ảnh rõ ràng trung thực, sống động thu hút HS.</a:t>
            </a:r>
            <a:endParaRPr/>
          </a:p>
          <a:p>
            <a:pPr indent="0" lvl="0" marL="0" marR="0" rtl="0" algn="just">
              <a:spcBef>
                <a:spcPts val="0"/>
              </a:spcBef>
              <a:spcAft>
                <a:spcPts val="0"/>
              </a:spcAft>
              <a:buNone/>
            </a:pPr>
            <a:r>
              <a:rPr lang="en-US" sz="3200">
                <a:solidFill>
                  <a:schemeClr val="lt1"/>
                </a:solidFill>
                <a:latin typeface="Arial"/>
                <a:ea typeface="Arial"/>
                <a:cs typeface="Arial"/>
                <a:sym typeface="Arial"/>
              </a:rPr>
              <a:t>- Có thể sử dụng bằng cách khác.</a:t>
            </a:r>
            <a:endParaRPr/>
          </a:p>
          <a:p>
            <a:pPr indent="0" lvl="0" marL="0" marR="0" rtl="0" algn="just">
              <a:spcBef>
                <a:spcPts val="0"/>
              </a:spcBef>
              <a:spcAft>
                <a:spcPts val="0"/>
              </a:spcAft>
              <a:buNone/>
            </a:pPr>
            <a:r>
              <a:rPr lang="en-US" sz="3200">
                <a:solidFill>
                  <a:schemeClr val="lt1"/>
                </a:solidFill>
                <a:latin typeface="Arial"/>
                <a:ea typeface="Arial"/>
                <a:cs typeface="Arial"/>
                <a:sym typeface="Arial"/>
              </a:rPr>
              <a:t>- Video hữu ích hỗ trợ dạy học TH.</a:t>
            </a:r>
            <a:endParaRPr/>
          </a:p>
          <a:p>
            <a:pPr indent="0" lvl="0" marL="0" marR="0" rtl="0" algn="just">
              <a:spcBef>
                <a:spcPts val="0"/>
              </a:spcBef>
              <a:spcAft>
                <a:spcPts val="0"/>
              </a:spcAft>
              <a:buNone/>
            </a:pPr>
            <a:r>
              <a:rPr lang="en-US" sz="3200">
                <a:solidFill>
                  <a:schemeClr val="lt1"/>
                </a:solidFill>
                <a:latin typeface="Arial"/>
                <a:ea typeface="Arial"/>
                <a:cs typeface="Arial"/>
                <a:sym typeface="Arial"/>
              </a:rPr>
              <a:t>- Sử dụng thêm câu hỏi trong lúc TH thí nghiệm.</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77"/>
          <p:cNvSpPr/>
          <p:nvPr/>
        </p:nvSpPr>
        <p:spPr>
          <a:xfrm>
            <a:off x="0" y="2552700"/>
            <a:ext cx="18398747" cy="7734300"/>
          </a:xfrm>
          <a:prstGeom prst="rect">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35" name="Google Shape;1635;p77"/>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cxnSp>
        <p:nvCxnSpPr>
          <p:cNvPr id="1636" name="Google Shape;1636;p77"/>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637" name="Google Shape;1637;p77"/>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7"/>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7"/>
          <p:cNvSpPr txBox="1"/>
          <p:nvPr/>
        </p:nvSpPr>
        <p:spPr>
          <a:xfrm>
            <a:off x="436373" y="206644"/>
            <a:ext cx="17526000" cy="8309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5400">
                <a:solidFill>
                  <a:srgbClr val="0D0F68"/>
                </a:solidFill>
                <a:latin typeface="Calibri"/>
                <a:ea typeface="Calibri"/>
                <a:cs typeface="Calibri"/>
                <a:sym typeface="Calibri"/>
              </a:rPr>
              <a:t>PHẦN 3. KẾT LUẬN VÀ KIẾN NGHỊ</a:t>
            </a:r>
            <a:endParaRPr/>
          </a:p>
        </p:txBody>
      </p:sp>
      <p:sp>
        <p:nvSpPr>
          <p:cNvPr id="1640" name="Google Shape;1640;p77"/>
          <p:cNvSpPr txBox="1"/>
          <p:nvPr/>
        </p:nvSpPr>
        <p:spPr>
          <a:xfrm>
            <a:off x="654559" y="2842813"/>
            <a:ext cx="17089627" cy="6422977"/>
          </a:xfrm>
          <a:prstGeom prst="rect">
            <a:avLst/>
          </a:prstGeom>
          <a:noFill/>
          <a:ln>
            <a:noFill/>
          </a:ln>
        </p:spPr>
        <p:txBody>
          <a:bodyPr anchorCtr="0" anchor="t" bIns="45700" lIns="91425" spcFirstLastPara="1" rIns="91425" wrap="square" tIns="45700">
            <a:spAutoFit/>
          </a:bodyPr>
          <a:lstStyle/>
          <a:p>
            <a:pPr indent="457200" lvl="0" marL="0" marR="0" rtl="0" algn="just">
              <a:lnSpc>
                <a:spcPct val="145000"/>
              </a:lnSpc>
              <a:spcBef>
                <a:spcPts val="0"/>
              </a:spcBef>
              <a:spcAft>
                <a:spcPts val="0"/>
              </a:spcAft>
              <a:buNone/>
            </a:pPr>
            <a:r>
              <a:rPr lang="en-US" sz="3600">
                <a:solidFill>
                  <a:schemeClr val="dk1"/>
                </a:solidFill>
                <a:latin typeface="Arial"/>
                <a:ea typeface="Arial"/>
                <a:cs typeface="Arial"/>
                <a:sym typeface="Arial"/>
              </a:rPr>
              <a:t>Kết quả nghiên cứu bước đầu đã cho thấy video, quy trình xây dựng và sử dụng video để tổ chức dạy học chủ đề “Cảm ứng, Sinh trưởng và phát triển, Sinh sản ở sinh vật – Sinh học 11” là có tính khả thi. Xây dựng và sử dụng video có ý nghĩa đối với GV và HS trong dạy học phát triển năng lực HS, đáp ứng chương trình giáo dục phổ thông 2018. Tuy nhiên, để xây dựng và sử dụng video hiệu quả cần đầu tư về thời gian, cần học cách sử dụng phần mềm chỉnh sửa video, kết hợp với ý tưởng sư phạm. Đồng thời đảm bảo nguyên tắc thiết kế và sử dụng video trong quá trình tổ chức dạy học.</a:t>
            </a:r>
            <a:endParaRPr/>
          </a:p>
        </p:txBody>
      </p:sp>
      <p:sp>
        <p:nvSpPr>
          <p:cNvPr id="1641" name="Google Shape;1641;p77"/>
          <p:cNvSpPr txBox="1"/>
          <p:nvPr/>
        </p:nvSpPr>
        <p:spPr>
          <a:xfrm>
            <a:off x="7218172" y="1566080"/>
            <a:ext cx="3962400" cy="947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Arial"/>
                <a:ea typeface="Arial"/>
                <a:cs typeface="Arial"/>
                <a:sym typeface="Arial"/>
              </a:rPr>
              <a:t>KẾT LUẬN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78"/>
          <p:cNvSpPr/>
          <p:nvPr/>
        </p:nvSpPr>
        <p:spPr>
          <a:xfrm>
            <a:off x="0" y="2552700"/>
            <a:ext cx="18398747" cy="7734300"/>
          </a:xfrm>
          <a:prstGeom prst="rect">
            <a:avLst/>
          </a:prstGeom>
          <a:solidFill>
            <a:srgbClr val="8CB3E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647" name="Google Shape;1647;p7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cxnSp>
        <p:nvCxnSpPr>
          <p:cNvPr id="1648" name="Google Shape;1648;p7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1649" name="Google Shape;1649;p78"/>
          <p:cNvSpPr/>
          <p:nvPr/>
        </p:nvSpPr>
        <p:spPr>
          <a:xfrm>
            <a:off x="17239668" y="19050"/>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7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txBox="1"/>
          <p:nvPr/>
        </p:nvSpPr>
        <p:spPr>
          <a:xfrm>
            <a:off x="436373" y="206644"/>
            <a:ext cx="17526000" cy="83099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5400">
                <a:solidFill>
                  <a:srgbClr val="0D0F68"/>
                </a:solidFill>
                <a:latin typeface="Calibri"/>
                <a:ea typeface="Calibri"/>
                <a:cs typeface="Calibri"/>
                <a:sym typeface="Calibri"/>
              </a:rPr>
              <a:t>PHẦN 3. KẾT LUẬN VÀ KIẾN NGHỊ</a:t>
            </a:r>
            <a:endParaRPr/>
          </a:p>
        </p:txBody>
      </p:sp>
      <p:sp>
        <p:nvSpPr>
          <p:cNvPr id="1652" name="Google Shape;1652;p78"/>
          <p:cNvSpPr txBox="1"/>
          <p:nvPr/>
        </p:nvSpPr>
        <p:spPr>
          <a:xfrm>
            <a:off x="599186" y="3659560"/>
            <a:ext cx="17089627" cy="4816383"/>
          </a:xfrm>
          <a:prstGeom prst="rect">
            <a:avLst/>
          </a:prstGeom>
          <a:noFill/>
          <a:ln>
            <a:noFill/>
          </a:ln>
        </p:spPr>
        <p:txBody>
          <a:bodyPr anchorCtr="0" anchor="t" bIns="45700" lIns="91425" spcFirstLastPara="1" rIns="91425" wrap="square" tIns="45700">
            <a:spAutoFit/>
          </a:bodyPr>
          <a:lstStyle/>
          <a:p>
            <a:pPr indent="457200" lvl="0" marL="0" marR="0" rtl="0" algn="just">
              <a:lnSpc>
                <a:spcPct val="145000"/>
              </a:lnSpc>
              <a:spcBef>
                <a:spcPts val="0"/>
              </a:spcBef>
              <a:spcAft>
                <a:spcPts val="0"/>
              </a:spcAft>
              <a:buNone/>
            </a:pPr>
            <a:r>
              <a:rPr lang="en-US" sz="3600">
                <a:solidFill>
                  <a:schemeClr val="dk1"/>
                </a:solidFill>
                <a:latin typeface="Arial"/>
                <a:ea typeface="Arial"/>
                <a:cs typeface="Arial"/>
                <a:sym typeface="Arial"/>
              </a:rPr>
              <a:t>Kết quả nghiên cứu lý thuyết và thực tiễn kết hợp với khảo nghiệm đề tài, chúng tôi đề nghị GV nên tiếp tục nghiên cứu, xây dựng và sử dụng video dạy học thực hành các chủ đề trong dạy học Sinh học. Mục đích chính của đề tài chính là nâng cao hiệu quả dạy học và phát triển năng lực thực nghiệm của học sinh. Để có nguồn video chất lượng tốt, đảm bảo tính khoa học cần trao đổi, thảo luận và trao chia sẻ kinh nghiệm với các đồng nghiệp phục vụ cho dạy học thực hành.</a:t>
            </a:r>
            <a:endParaRPr sz="3600">
              <a:solidFill>
                <a:schemeClr val="dk1"/>
              </a:solidFill>
              <a:latin typeface="Arial"/>
              <a:ea typeface="Arial"/>
              <a:cs typeface="Arial"/>
              <a:sym typeface="Arial"/>
            </a:endParaRPr>
          </a:p>
        </p:txBody>
      </p:sp>
      <p:sp>
        <p:nvSpPr>
          <p:cNvPr id="1653" name="Google Shape;1653;p78"/>
          <p:cNvSpPr txBox="1"/>
          <p:nvPr/>
        </p:nvSpPr>
        <p:spPr>
          <a:xfrm>
            <a:off x="7218172" y="1566080"/>
            <a:ext cx="39624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dk1"/>
                </a:solidFill>
                <a:latin typeface="Arial"/>
                <a:ea typeface="Arial"/>
                <a:cs typeface="Arial"/>
                <a:sym typeface="Arial"/>
              </a:rPr>
              <a:t>KIẾN NGHỊ</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79"/>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noFill/>
          <a:ln>
            <a:noFill/>
          </a:ln>
        </p:spPr>
      </p:sp>
      <p:sp>
        <p:nvSpPr>
          <p:cNvPr id="1659" name="Google Shape;1659;p79"/>
          <p:cNvSpPr/>
          <p:nvPr/>
        </p:nvSpPr>
        <p:spPr>
          <a:xfrm>
            <a:off x="8229600" y="1714500"/>
            <a:ext cx="2508265" cy="1689944"/>
          </a:xfrm>
          <a:custGeom>
            <a:rect b="b" l="l" r="r" t="t"/>
            <a:pathLst>
              <a:path extrusionOk="0" h="1689944" w="2508265">
                <a:moveTo>
                  <a:pt x="0" y="0"/>
                </a:moveTo>
                <a:lnTo>
                  <a:pt x="2508266" y="0"/>
                </a:lnTo>
                <a:lnTo>
                  <a:pt x="2508266" y="1689944"/>
                </a:lnTo>
                <a:lnTo>
                  <a:pt x="0" y="1689944"/>
                </a:lnTo>
                <a:lnTo>
                  <a:pt x="0" y="0"/>
                </a:lnTo>
                <a:close/>
              </a:path>
            </a:pathLst>
          </a:custGeom>
          <a:blipFill rotWithShape="1">
            <a:blip r:embed="rId3">
              <a:alphaModFix/>
            </a:blip>
            <a:stretch>
              <a:fillRect b="0" l="0" r="0" t="0"/>
            </a:stretch>
          </a:blipFill>
          <a:ln>
            <a:noFill/>
          </a:ln>
        </p:spPr>
      </p:sp>
      <p:sp>
        <p:nvSpPr>
          <p:cNvPr id="1660" name="Google Shape;1660;p79"/>
          <p:cNvSpPr/>
          <p:nvPr/>
        </p:nvSpPr>
        <p:spPr>
          <a:xfrm rot="-5400000">
            <a:off x="5884557" y="-5108505"/>
            <a:ext cx="3863324" cy="21880839"/>
          </a:xfrm>
          <a:custGeom>
            <a:rect b="b" l="l" r="r" t="t"/>
            <a:pathLst>
              <a:path extrusionOk="0" h="3602237" w="872170">
                <a:moveTo>
                  <a:pt x="0" y="0"/>
                </a:moveTo>
                <a:lnTo>
                  <a:pt x="872170" y="0"/>
                </a:lnTo>
                <a:lnTo>
                  <a:pt x="872170" y="3602237"/>
                </a:lnTo>
                <a:lnTo>
                  <a:pt x="0" y="3602237"/>
                </a:lnTo>
                <a:close/>
              </a:path>
            </a:pathLst>
          </a:custGeom>
          <a:solidFill>
            <a:srgbClr val="DAEEF3"/>
          </a:solidFill>
          <a:ln>
            <a:noFill/>
          </a:ln>
        </p:spPr>
      </p:sp>
      <p:sp>
        <p:nvSpPr>
          <p:cNvPr id="1661" name="Google Shape;1661;p79"/>
          <p:cNvSpPr txBox="1"/>
          <p:nvPr/>
        </p:nvSpPr>
        <p:spPr>
          <a:xfrm>
            <a:off x="-126521" y="4293032"/>
            <a:ext cx="18541041" cy="30777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US" sz="10000">
                <a:solidFill>
                  <a:srgbClr val="002060"/>
                </a:solidFill>
                <a:latin typeface="Yeseva One"/>
                <a:ea typeface="Yeseva One"/>
                <a:cs typeface="Yeseva One"/>
                <a:sym typeface="Yeseva One"/>
              </a:rPr>
              <a:t>CẢM ƠN QUÝ THẦY CÔ VÀ MỌI NGƯỜI ĐÃ LẮNG NGHE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8"/>
          <p:cNvSpPr/>
          <p:nvPr/>
        </p:nvSpPr>
        <p:spPr>
          <a:xfrm>
            <a:off x="346002" y="3833725"/>
            <a:ext cx="17464649" cy="1021624"/>
          </a:xfrm>
          <a:prstGeom prst="roundRect">
            <a:avLst>
              <a:gd fmla="val 16667" name="adj"/>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8"/>
          <p:cNvSpPr/>
          <p:nvPr/>
        </p:nvSpPr>
        <p:spPr>
          <a:xfrm>
            <a:off x="314559" y="5300423"/>
            <a:ext cx="17464649" cy="1021624"/>
          </a:xfrm>
          <a:prstGeom prst="roundRect">
            <a:avLst>
              <a:gd fmla="val 16667" name="adj"/>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8"/>
          <p:cNvSpPr/>
          <p:nvPr/>
        </p:nvSpPr>
        <p:spPr>
          <a:xfrm>
            <a:off x="322176" y="6767122"/>
            <a:ext cx="17464649" cy="1021624"/>
          </a:xfrm>
          <a:prstGeom prst="roundRect">
            <a:avLst>
              <a:gd fmla="val 16667" name="adj"/>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8"/>
          <p:cNvSpPr/>
          <p:nvPr/>
        </p:nvSpPr>
        <p:spPr>
          <a:xfrm>
            <a:off x="322176" y="8231475"/>
            <a:ext cx="17464649" cy="1021624"/>
          </a:xfrm>
          <a:prstGeom prst="roundRect">
            <a:avLst>
              <a:gd fmla="val 16667" name="adj"/>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8"/>
          <p:cNvSpPr/>
          <p:nvPr/>
        </p:nvSpPr>
        <p:spPr>
          <a:xfrm>
            <a:off x="322176" y="2496504"/>
            <a:ext cx="17464649" cy="1021624"/>
          </a:xfrm>
          <a:prstGeom prst="roundRect">
            <a:avLst>
              <a:gd fmla="val 16667" name="adj"/>
            </a:avLst>
          </a:prstGeom>
          <a:solidFill>
            <a:srgbClr val="95373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8"/>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264" name="Google Shape;264;p8"/>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265" name="Google Shape;265;p8"/>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8"/>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267" name="Google Shape;267;p8"/>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269" name="Google Shape;269;p8"/>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270" name="Google Shape;270;p8"/>
          <p:cNvSpPr txBox="1"/>
          <p:nvPr/>
        </p:nvSpPr>
        <p:spPr>
          <a:xfrm>
            <a:off x="-7856428" y="2453996"/>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271" name="Google Shape;271;p8"/>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272" name="Google Shape;272;p8"/>
          <p:cNvSpPr/>
          <p:nvPr/>
        </p:nvSpPr>
        <p:spPr>
          <a:xfrm>
            <a:off x="-10208870" y="262167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273" name="Google Shape;273;p8"/>
          <p:cNvSpPr txBox="1"/>
          <p:nvPr/>
        </p:nvSpPr>
        <p:spPr>
          <a:xfrm>
            <a:off x="1655676" y="1514659"/>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Nhiệm vụ nghiên cứu</a:t>
            </a:r>
            <a:endParaRPr/>
          </a:p>
        </p:txBody>
      </p:sp>
      <p:sp>
        <p:nvSpPr>
          <p:cNvPr id="274" name="Google Shape;274;p8"/>
          <p:cNvSpPr/>
          <p:nvPr/>
        </p:nvSpPr>
        <p:spPr>
          <a:xfrm>
            <a:off x="-706522" y="172933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275" name="Google Shape;275;p8"/>
          <p:cNvSpPr txBox="1"/>
          <p:nvPr/>
        </p:nvSpPr>
        <p:spPr>
          <a:xfrm>
            <a:off x="-7803673" y="4236248"/>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Phạm vi nghiên cứu</a:t>
            </a:r>
            <a:endParaRPr/>
          </a:p>
        </p:txBody>
      </p:sp>
      <p:sp>
        <p:nvSpPr>
          <p:cNvPr id="276" name="Google Shape;276;p8"/>
          <p:cNvSpPr/>
          <p:nvPr/>
        </p:nvSpPr>
        <p:spPr>
          <a:xfrm>
            <a:off x="-10201041" y="446612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277" name="Google Shape;277;p8"/>
          <p:cNvSpPr txBox="1"/>
          <p:nvPr/>
        </p:nvSpPr>
        <p:spPr>
          <a:xfrm>
            <a:off x="-7838842" y="5248080"/>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278" name="Google Shape;278;p8"/>
          <p:cNvSpPr/>
          <p:nvPr/>
        </p:nvSpPr>
        <p:spPr>
          <a:xfrm>
            <a:off x="-10201041" y="543498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279" name="Google Shape;279;p8"/>
          <p:cNvSpPr txBox="1"/>
          <p:nvPr/>
        </p:nvSpPr>
        <p:spPr>
          <a:xfrm>
            <a:off x="-7809534" y="6266107"/>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280" name="Google Shape;280;p8"/>
          <p:cNvSpPr/>
          <p:nvPr/>
        </p:nvSpPr>
        <p:spPr>
          <a:xfrm>
            <a:off x="-10148930" y="648103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281" name="Google Shape;281;p8"/>
          <p:cNvSpPr txBox="1"/>
          <p:nvPr/>
        </p:nvSpPr>
        <p:spPr>
          <a:xfrm>
            <a:off x="-7803673" y="7254777"/>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282" name="Google Shape;282;p8"/>
          <p:cNvSpPr/>
          <p:nvPr/>
        </p:nvSpPr>
        <p:spPr>
          <a:xfrm>
            <a:off x="-10148930" y="745450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283" name="Google Shape;283;p8"/>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284" name="Google Shape;284;p8"/>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sp>
        <p:nvSpPr>
          <p:cNvPr id="285" name="Google Shape;285;p8"/>
          <p:cNvSpPr/>
          <p:nvPr/>
        </p:nvSpPr>
        <p:spPr>
          <a:xfrm>
            <a:off x="553743" y="2616115"/>
            <a:ext cx="17180513" cy="1021624"/>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Nghiên cứu cơ sở lý luận về thực hành, video dạy học, dạy học TH Sinh học, NL thực nghiệm</a:t>
            </a:r>
            <a:endParaRPr/>
          </a:p>
        </p:txBody>
      </p:sp>
      <p:sp>
        <p:nvSpPr>
          <p:cNvPr id="286" name="Google Shape;286;p8"/>
          <p:cNvSpPr/>
          <p:nvPr/>
        </p:nvSpPr>
        <p:spPr>
          <a:xfrm>
            <a:off x="553741" y="3955313"/>
            <a:ext cx="17180513" cy="1021624"/>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Điều tra thực trạng về dạy học TH Sinh học, sử dụng video trong dạy học ở THPT</a:t>
            </a:r>
            <a:endParaRPr/>
          </a:p>
        </p:txBody>
      </p:sp>
      <p:sp>
        <p:nvSpPr>
          <p:cNvPr id="287" name="Google Shape;287;p8"/>
          <p:cNvSpPr/>
          <p:nvPr/>
        </p:nvSpPr>
        <p:spPr>
          <a:xfrm>
            <a:off x="553742" y="5434987"/>
            <a:ext cx="17180513" cy="1021624"/>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Xác định quy trình xây dựng video, vận dụng quy trình để xây dựng video dạy học TH </a:t>
            </a:r>
            <a:endParaRPr/>
          </a:p>
        </p:txBody>
      </p:sp>
      <p:sp>
        <p:nvSpPr>
          <p:cNvPr id="288" name="Google Shape;288;p8"/>
          <p:cNvSpPr/>
          <p:nvPr/>
        </p:nvSpPr>
        <p:spPr>
          <a:xfrm>
            <a:off x="518551" y="6894026"/>
            <a:ext cx="17180513" cy="1021624"/>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dk1"/>
                </a:solidFill>
                <a:latin typeface="Arial"/>
                <a:ea typeface="Arial"/>
                <a:cs typeface="Arial"/>
                <a:sym typeface="Arial"/>
              </a:rPr>
              <a:t>Xác định quy trình sử dụng video dạy học TH nhằm nâng cao hiệu quả dạy học TH Sinh học</a:t>
            </a:r>
            <a:endParaRPr/>
          </a:p>
        </p:txBody>
      </p:sp>
      <p:sp>
        <p:nvSpPr>
          <p:cNvPr id="289" name="Google Shape;289;p8"/>
          <p:cNvSpPr/>
          <p:nvPr/>
        </p:nvSpPr>
        <p:spPr>
          <a:xfrm>
            <a:off x="518552" y="8383280"/>
            <a:ext cx="17180513" cy="1021624"/>
          </a:xfrm>
          <a:prstGeom prst="roundRect">
            <a:avLst>
              <a:gd fmla="val 16667" name="adj"/>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Arial"/>
                <a:ea typeface="Arial"/>
                <a:cs typeface="Arial"/>
                <a:sym typeface="Arial"/>
              </a:rPr>
              <a:t>Đề xuất quy trình sử dụng video nhằm phát triển NLTN cho HS trong dạy học Sinh học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9"/>
          <p:cNvSpPr/>
          <p:nvPr/>
        </p:nvSpPr>
        <p:spPr>
          <a:xfrm>
            <a:off x="6736608" y="3677513"/>
            <a:ext cx="4458338" cy="3514947"/>
          </a:xfrm>
          <a:prstGeom prst="round2DiagRect">
            <a:avLst>
              <a:gd fmla="val 16667" name="adj1"/>
              <a:gd fmla="val 0" name="adj2"/>
            </a:avLst>
          </a:prstGeom>
          <a:solidFill>
            <a:srgbClr val="5F49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9"/>
          <p:cNvSpPr/>
          <p:nvPr/>
        </p:nvSpPr>
        <p:spPr>
          <a:xfrm>
            <a:off x="12615155" y="3529515"/>
            <a:ext cx="4622886" cy="3514947"/>
          </a:xfrm>
          <a:prstGeom prst="round2DiagRect">
            <a:avLst>
              <a:gd fmla="val 16667" name="adj1"/>
              <a:gd fmla="val 0" name="adj2"/>
            </a:avLst>
          </a:prstGeom>
          <a:solidFill>
            <a:srgbClr val="5F49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7" name="Google Shape;297;p9"/>
          <p:cNvSpPr/>
          <p:nvPr/>
        </p:nvSpPr>
        <p:spPr>
          <a:xfrm>
            <a:off x="1049960" y="3739830"/>
            <a:ext cx="4298208" cy="3514947"/>
          </a:xfrm>
          <a:prstGeom prst="round2DiagRect">
            <a:avLst>
              <a:gd fmla="val 16667" name="adj1"/>
              <a:gd fmla="val 0" name="adj2"/>
            </a:avLst>
          </a:prstGeom>
          <a:solidFill>
            <a:srgbClr val="5F497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98" name="Google Shape;298;p9"/>
          <p:cNvSpPr/>
          <p:nvPr/>
        </p:nvSpPr>
        <p:spPr>
          <a:xfrm rot="-5400000">
            <a:off x="8496257" y="-8496257"/>
            <a:ext cx="1406233" cy="18398747"/>
          </a:xfrm>
          <a:custGeom>
            <a:rect b="b" l="l" r="r" t="t"/>
            <a:pathLst>
              <a:path extrusionOk="0" h="6223774" w="475689">
                <a:moveTo>
                  <a:pt x="0" y="0"/>
                </a:moveTo>
                <a:lnTo>
                  <a:pt x="475689" y="0"/>
                </a:lnTo>
                <a:lnTo>
                  <a:pt x="475689" y="6223774"/>
                </a:lnTo>
                <a:lnTo>
                  <a:pt x="0" y="6223774"/>
                </a:lnTo>
                <a:close/>
              </a:path>
            </a:pathLst>
          </a:custGeom>
          <a:gradFill>
            <a:gsLst>
              <a:gs pos="0">
                <a:srgbClr val="94B7F6"/>
              </a:gs>
              <a:gs pos="50000">
                <a:srgbClr val="BED1F7"/>
              </a:gs>
              <a:gs pos="100000">
                <a:srgbClr val="DEE8FB"/>
              </a:gs>
            </a:gsLst>
            <a:path path="circle">
              <a:fillToRect b="50%" l="50%" r="50%" t="50%"/>
            </a:path>
            <a:tileRect/>
          </a:gradFill>
          <a:ln>
            <a:noFill/>
          </a:ln>
        </p:spPr>
      </p:sp>
      <p:sp>
        <p:nvSpPr>
          <p:cNvPr id="299" name="Google Shape;299;p9"/>
          <p:cNvSpPr txBox="1"/>
          <p:nvPr/>
        </p:nvSpPr>
        <p:spPr>
          <a:xfrm>
            <a:off x="6759343" y="-13352"/>
            <a:ext cx="5762743" cy="1028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US" sz="6000">
                <a:solidFill>
                  <a:srgbClr val="0D0F68"/>
                </a:solidFill>
                <a:latin typeface="Calibri"/>
                <a:ea typeface="Calibri"/>
                <a:cs typeface="Calibri"/>
                <a:sym typeface="Calibri"/>
              </a:rPr>
              <a:t>PHẦN I: MỞ ĐẦU</a:t>
            </a:r>
            <a:endParaRPr b="1" sz="6000">
              <a:solidFill>
                <a:srgbClr val="0D0F68"/>
              </a:solidFill>
              <a:latin typeface="Calibri"/>
              <a:ea typeface="Calibri"/>
              <a:cs typeface="Calibri"/>
              <a:sym typeface="Calibri"/>
            </a:endParaRPr>
          </a:p>
        </p:txBody>
      </p:sp>
      <p:sp>
        <p:nvSpPr>
          <p:cNvPr id="300" name="Google Shape;300;p9"/>
          <p:cNvSpPr/>
          <p:nvPr/>
        </p:nvSpPr>
        <p:spPr>
          <a:xfrm>
            <a:off x="17313874" y="-41654"/>
            <a:ext cx="1030005" cy="1028700"/>
          </a:xfrm>
          <a:prstGeom prst="flowChartConnector">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1" name="Google Shape;301;p9"/>
          <p:cNvCxnSpPr/>
          <p:nvPr/>
        </p:nvCxnSpPr>
        <p:spPr>
          <a:xfrm flipH="1" rot="10800000">
            <a:off x="0" y="1021210"/>
            <a:ext cx="18288000" cy="35937"/>
          </a:xfrm>
          <a:prstGeom prst="straightConnector1">
            <a:avLst/>
          </a:prstGeom>
          <a:noFill/>
          <a:ln cap="flat" cmpd="sng" w="38100">
            <a:solidFill>
              <a:schemeClr val="accent5"/>
            </a:solidFill>
            <a:prstDash val="solid"/>
            <a:round/>
            <a:headEnd len="sm" w="sm" type="none"/>
            <a:tailEnd len="sm" w="sm" type="none"/>
          </a:ln>
          <a:effectLst>
            <a:outerShdw blurRad="40000" rotWithShape="0" dir="5400000" dist="23000">
              <a:srgbClr val="000000">
                <a:alpha val="34901"/>
              </a:srgbClr>
            </a:outerShdw>
          </a:effectLst>
        </p:spPr>
      </p:cxnSp>
      <p:sp>
        <p:nvSpPr>
          <p:cNvPr id="302" name="Google Shape;302;p9"/>
          <p:cNvSpPr/>
          <p:nvPr/>
        </p:nvSpPr>
        <p:spPr>
          <a:xfrm>
            <a:off x="0" y="-10110"/>
            <a:ext cx="1037108" cy="1028700"/>
          </a:xfrm>
          <a:prstGeom prst="flowChartConnector">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9"/>
          <p:cNvSpPr txBox="1"/>
          <p:nvPr/>
        </p:nvSpPr>
        <p:spPr>
          <a:xfrm>
            <a:off x="-7771491" y="1509203"/>
            <a:ext cx="3962400"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Lý do chọn đề tài</a:t>
            </a:r>
            <a:endParaRPr/>
          </a:p>
        </p:txBody>
      </p:sp>
      <p:sp>
        <p:nvSpPr>
          <p:cNvPr id="304" name="Google Shape;304;p9"/>
          <p:cNvSpPr/>
          <p:nvPr/>
        </p:nvSpPr>
        <p:spPr>
          <a:xfrm rot="10800000">
            <a:off x="-9725070" y="1406233"/>
            <a:ext cx="189534" cy="8880767"/>
          </a:xfrm>
          <a:custGeom>
            <a:rect b="b" l="l" r="r" t="t"/>
            <a:pathLst>
              <a:path extrusionOk="0" h="6223774" w="475689">
                <a:moveTo>
                  <a:pt x="0" y="0"/>
                </a:moveTo>
                <a:lnTo>
                  <a:pt x="475689" y="0"/>
                </a:lnTo>
                <a:lnTo>
                  <a:pt x="475689" y="6223774"/>
                </a:lnTo>
                <a:lnTo>
                  <a:pt x="0" y="6223774"/>
                </a:lnTo>
                <a:close/>
              </a:path>
            </a:pathLst>
          </a:custGeom>
          <a:solidFill>
            <a:srgbClr val="31859B"/>
          </a:solidFill>
          <a:ln>
            <a:noFill/>
          </a:ln>
        </p:spPr>
      </p:sp>
      <p:sp>
        <p:nvSpPr>
          <p:cNvPr id="305" name="Google Shape;305;p9"/>
          <p:cNvSpPr txBox="1"/>
          <p:nvPr/>
        </p:nvSpPr>
        <p:spPr>
          <a:xfrm>
            <a:off x="-7856428" y="2453996"/>
            <a:ext cx="5082943" cy="795154"/>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Mục đích nghiên cứu</a:t>
            </a:r>
            <a:endParaRPr/>
          </a:p>
        </p:txBody>
      </p:sp>
      <p:sp>
        <p:nvSpPr>
          <p:cNvPr id="306" name="Google Shape;306;p9"/>
          <p:cNvSpPr/>
          <p:nvPr/>
        </p:nvSpPr>
        <p:spPr>
          <a:xfrm>
            <a:off x="-10133690" y="167704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1</a:t>
            </a:r>
            <a:endParaRPr/>
          </a:p>
        </p:txBody>
      </p:sp>
      <p:sp>
        <p:nvSpPr>
          <p:cNvPr id="307" name="Google Shape;307;p9"/>
          <p:cNvSpPr/>
          <p:nvPr/>
        </p:nvSpPr>
        <p:spPr>
          <a:xfrm>
            <a:off x="-10208870" y="262167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2</a:t>
            </a:r>
            <a:endParaRPr/>
          </a:p>
        </p:txBody>
      </p:sp>
      <p:sp>
        <p:nvSpPr>
          <p:cNvPr id="308" name="Google Shape;308;p9"/>
          <p:cNvSpPr txBox="1"/>
          <p:nvPr/>
        </p:nvSpPr>
        <p:spPr>
          <a:xfrm>
            <a:off x="-7856428" y="3282735"/>
            <a:ext cx="5615354"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Nhiệm vụ nghiên cứu</a:t>
            </a:r>
            <a:endParaRPr/>
          </a:p>
        </p:txBody>
      </p:sp>
      <p:sp>
        <p:nvSpPr>
          <p:cNvPr id="309" name="Google Shape;309;p9"/>
          <p:cNvSpPr/>
          <p:nvPr/>
        </p:nvSpPr>
        <p:spPr>
          <a:xfrm>
            <a:off x="-10218626" y="3497411"/>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3</a:t>
            </a:r>
            <a:endParaRPr/>
          </a:p>
        </p:txBody>
      </p:sp>
      <p:sp>
        <p:nvSpPr>
          <p:cNvPr id="310" name="Google Shape;310;p9"/>
          <p:cNvSpPr txBox="1"/>
          <p:nvPr/>
        </p:nvSpPr>
        <p:spPr>
          <a:xfrm>
            <a:off x="1736566" y="1429893"/>
            <a:ext cx="5059497"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chemeClr val="dk1"/>
                </a:solidFill>
                <a:latin typeface="Arial"/>
                <a:ea typeface="Arial"/>
                <a:cs typeface="Arial"/>
                <a:sym typeface="Arial"/>
              </a:rPr>
              <a:t>Phạm vi nghiên cứu</a:t>
            </a:r>
            <a:endParaRPr/>
          </a:p>
        </p:txBody>
      </p:sp>
      <p:sp>
        <p:nvSpPr>
          <p:cNvPr id="311" name="Google Shape;311;p9"/>
          <p:cNvSpPr/>
          <p:nvPr/>
        </p:nvSpPr>
        <p:spPr>
          <a:xfrm>
            <a:off x="-660802" y="1659770"/>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4</a:t>
            </a:r>
            <a:endParaRPr/>
          </a:p>
        </p:txBody>
      </p:sp>
      <p:sp>
        <p:nvSpPr>
          <p:cNvPr id="312" name="Google Shape;312;p9"/>
          <p:cNvSpPr txBox="1"/>
          <p:nvPr/>
        </p:nvSpPr>
        <p:spPr>
          <a:xfrm>
            <a:off x="-7838842" y="5248080"/>
            <a:ext cx="7848600"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Đối tượng và khách thể nghiên cứu</a:t>
            </a:r>
            <a:endParaRPr/>
          </a:p>
        </p:txBody>
      </p:sp>
      <p:sp>
        <p:nvSpPr>
          <p:cNvPr id="313" name="Google Shape;313;p9"/>
          <p:cNvSpPr/>
          <p:nvPr/>
        </p:nvSpPr>
        <p:spPr>
          <a:xfrm>
            <a:off x="-10201041" y="5434987"/>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5</a:t>
            </a:r>
            <a:endParaRPr/>
          </a:p>
        </p:txBody>
      </p:sp>
      <p:sp>
        <p:nvSpPr>
          <p:cNvPr id="314" name="Google Shape;314;p9"/>
          <p:cNvSpPr txBox="1"/>
          <p:nvPr/>
        </p:nvSpPr>
        <p:spPr>
          <a:xfrm>
            <a:off x="-7809534" y="6266107"/>
            <a:ext cx="7133492"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Phương pháp nghiên cứu</a:t>
            </a:r>
            <a:endParaRPr/>
          </a:p>
        </p:txBody>
      </p:sp>
      <p:sp>
        <p:nvSpPr>
          <p:cNvPr id="315" name="Google Shape;315;p9"/>
          <p:cNvSpPr/>
          <p:nvPr/>
        </p:nvSpPr>
        <p:spPr>
          <a:xfrm>
            <a:off x="-10148930" y="648103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6</a:t>
            </a:r>
            <a:endParaRPr/>
          </a:p>
        </p:txBody>
      </p:sp>
      <p:sp>
        <p:nvSpPr>
          <p:cNvPr id="316" name="Google Shape;316;p9"/>
          <p:cNvSpPr txBox="1"/>
          <p:nvPr/>
        </p:nvSpPr>
        <p:spPr>
          <a:xfrm>
            <a:off x="-7803673" y="7254777"/>
            <a:ext cx="6418385"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Giả thuyết khoa học</a:t>
            </a:r>
            <a:endParaRPr/>
          </a:p>
        </p:txBody>
      </p:sp>
      <p:sp>
        <p:nvSpPr>
          <p:cNvPr id="317" name="Google Shape;317;p9"/>
          <p:cNvSpPr/>
          <p:nvPr/>
        </p:nvSpPr>
        <p:spPr>
          <a:xfrm>
            <a:off x="-10148930" y="7454506"/>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7</a:t>
            </a:r>
            <a:endParaRPr/>
          </a:p>
        </p:txBody>
      </p:sp>
      <p:sp>
        <p:nvSpPr>
          <p:cNvPr id="318" name="Google Shape;318;p9"/>
          <p:cNvSpPr txBox="1"/>
          <p:nvPr/>
        </p:nvSpPr>
        <p:spPr>
          <a:xfrm>
            <a:off x="-7856428" y="8243448"/>
            <a:ext cx="7561386" cy="778355"/>
          </a:xfrm>
          <a:prstGeom prst="rect">
            <a:avLst/>
          </a:prstGeom>
          <a:noFill/>
          <a:ln>
            <a:noFill/>
          </a:ln>
        </p:spPr>
        <p:txBody>
          <a:bodyPr anchorCtr="0" anchor="t" bIns="0" lIns="0" spcFirstLastPara="1" rIns="0" wrap="square" tIns="0">
            <a:spAutoFit/>
          </a:bodyPr>
          <a:lstStyle/>
          <a:p>
            <a:pPr indent="0" lvl="0" marL="0" marR="0" rtl="0" algn="l">
              <a:lnSpc>
                <a:spcPct val="194833"/>
              </a:lnSpc>
              <a:spcBef>
                <a:spcPts val="0"/>
              </a:spcBef>
              <a:spcAft>
                <a:spcPts val="0"/>
              </a:spcAft>
              <a:buNone/>
            </a:pPr>
            <a:r>
              <a:rPr b="1" lang="en-US" sz="3600">
                <a:solidFill>
                  <a:srgbClr val="0D0F68"/>
                </a:solidFill>
                <a:latin typeface="Arial"/>
                <a:ea typeface="Arial"/>
                <a:cs typeface="Arial"/>
                <a:sym typeface="Arial"/>
              </a:rPr>
              <a:t>Những đóng góp mới của đề tài</a:t>
            </a:r>
            <a:endParaRPr/>
          </a:p>
        </p:txBody>
      </p:sp>
      <p:sp>
        <p:nvSpPr>
          <p:cNvPr id="319" name="Google Shape;319;p9"/>
          <p:cNvSpPr/>
          <p:nvPr/>
        </p:nvSpPr>
        <p:spPr>
          <a:xfrm>
            <a:off x="-10201041" y="8495945"/>
            <a:ext cx="2057398" cy="525858"/>
          </a:xfrm>
          <a:prstGeom prst="flowChartTerminator">
            <a:avLst/>
          </a:prstGeom>
          <a:gradFill>
            <a:gsLst>
              <a:gs pos="0">
                <a:srgbClr val="29859E"/>
              </a:gs>
              <a:gs pos="80000">
                <a:srgbClr val="36B0D0"/>
              </a:gs>
              <a:gs pos="100000">
                <a:srgbClr val="33B3D5"/>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4000">
                <a:solidFill>
                  <a:schemeClr val="lt1"/>
                </a:solidFill>
                <a:latin typeface="Calibri"/>
                <a:ea typeface="Calibri"/>
                <a:cs typeface="Calibri"/>
                <a:sym typeface="Calibri"/>
              </a:rPr>
              <a:t>8</a:t>
            </a:r>
            <a:endParaRPr/>
          </a:p>
        </p:txBody>
      </p:sp>
      <p:sp>
        <p:nvSpPr>
          <p:cNvPr id="320" name="Google Shape;320;p9"/>
          <p:cNvSpPr/>
          <p:nvPr/>
        </p:nvSpPr>
        <p:spPr>
          <a:xfrm>
            <a:off x="759842" y="3982875"/>
            <a:ext cx="4327517" cy="4087120"/>
          </a:xfrm>
          <a:prstGeom prst="round2DiagRect">
            <a:avLst>
              <a:gd fmla="val 16667" name="adj1"/>
              <a:gd fmla="val 0" name="adj2"/>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Quy trình xây dựng và sử dụng video các bài thực hành Sinh học</a:t>
            </a:r>
            <a:endParaRPr sz="1800">
              <a:solidFill>
                <a:schemeClr val="dk1"/>
              </a:solidFill>
              <a:latin typeface="Arial"/>
              <a:ea typeface="Arial"/>
              <a:cs typeface="Arial"/>
              <a:sym typeface="Arial"/>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9"/>
          <p:cNvSpPr/>
          <p:nvPr/>
        </p:nvSpPr>
        <p:spPr>
          <a:xfrm>
            <a:off x="6410157" y="3893244"/>
            <a:ext cx="4555064" cy="4087120"/>
          </a:xfrm>
          <a:prstGeom prst="round2DiagRect">
            <a:avLst>
              <a:gd fmla="val 16667" name="adj1"/>
              <a:gd fmla="val 0" name="adj2"/>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Các bài thực hành thuộc chủ đề “Cảm ứng, Sinh trưởng và phát triển, Sinh sản ở sinh vật - Sinh học 11”</a:t>
            </a:r>
            <a:endParaRPr sz="1800">
              <a:solidFill>
                <a:schemeClr val="dk1"/>
              </a:solidFill>
              <a:latin typeface="Calibri"/>
              <a:ea typeface="Calibri"/>
              <a:cs typeface="Calibri"/>
              <a:sym typeface="Calibri"/>
            </a:endParaRPr>
          </a:p>
        </p:txBody>
      </p:sp>
      <p:sp>
        <p:nvSpPr>
          <p:cNvPr id="322" name="Google Shape;322;p9"/>
          <p:cNvSpPr/>
          <p:nvPr/>
        </p:nvSpPr>
        <p:spPr>
          <a:xfrm>
            <a:off x="12288019" y="3760340"/>
            <a:ext cx="4698720" cy="4087120"/>
          </a:xfrm>
          <a:prstGeom prst="round2DiagRect">
            <a:avLst>
              <a:gd fmla="val 16667" name="adj1"/>
              <a:gd fmla="val 0" name="adj2"/>
            </a:avLst>
          </a:prstGeom>
          <a:solidFill>
            <a:schemeClr val="lt1"/>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3600">
                <a:solidFill>
                  <a:schemeClr val="dk1"/>
                </a:solidFill>
                <a:latin typeface="Arial"/>
                <a:ea typeface="Arial"/>
                <a:cs typeface="Arial"/>
                <a:sym typeface="Arial"/>
              </a:rPr>
              <a:t>Khảo nghiệm quy trình xây dựng, sử dụng và chất lượng video dạy học TH</a:t>
            </a:r>
            <a:endParaRPr sz="1800">
              <a:solidFill>
                <a:schemeClr val="dk1"/>
              </a:solidFill>
              <a:latin typeface="Calibri"/>
              <a:ea typeface="Calibri"/>
              <a:cs typeface="Calibri"/>
              <a:sym typeface="Calibri"/>
            </a:endParaRPr>
          </a:p>
        </p:txBody>
      </p:sp>
      <p:sp>
        <p:nvSpPr>
          <p:cNvPr id="323" name="Google Shape;323;p9"/>
          <p:cNvSpPr/>
          <p:nvPr/>
        </p:nvSpPr>
        <p:spPr>
          <a:xfrm>
            <a:off x="2438400" y="3147535"/>
            <a:ext cx="914400" cy="913555"/>
          </a:xfrm>
          <a:prstGeom prst="downArrow">
            <a:avLst>
              <a:gd fmla="val 50000" name="adj1"/>
              <a:gd fmla="val 50000" name="adj2"/>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9"/>
          <p:cNvSpPr/>
          <p:nvPr/>
        </p:nvSpPr>
        <p:spPr>
          <a:xfrm>
            <a:off x="8313163" y="2979689"/>
            <a:ext cx="914400" cy="913555"/>
          </a:xfrm>
          <a:prstGeom prst="downArrow">
            <a:avLst>
              <a:gd fmla="val 50000" name="adj1"/>
              <a:gd fmla="val 50000" name="adj2"/>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9"/>
          <p:cNvSpPr/>
          <p:nvPr/>
        </p:nvSpPr>
        <p:spPr>
          <a:xfrm>
            <a:off x="14180179" y="2851573"/>
            <a:ext cx="914400" cy="913555"/>
          </a:xfrm>
          <a:prstGeom prst="downArrow">
            <a:avLst>
              <a:gd fmla="val 50000" name="adj1"/>
              <a:gd fmla="val 50000" name="adj2"/>
            </a:avLst>
          </a:prstGeom>
          <a:solidFill>
            <a:srgbClr val="31859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500"/>
                                        <p:tgtEl>
                                          <p:spTgt spid="32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500"/>
                                        <p:tgtEl>
                                          <p:spTgt spid="3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500"/>
                                        <p:tgtEl>
                                          <p:spTgt spid="3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1"/>
                                        </p:tgtEl>
                                        <p:attrNameLst>
                                          <p:attrName>style.visibility</p:attrName>
                                        </p:attrNameLst>
                                      </p:cBhvr>
                                      <p:to>
                                        <p:strVal val="visible"/>
                                      </p:to>
                                    </p:set>
                                    <p:anim calcmode="lin" valueType="num">
                                      <p:cBhvr additive="base">
                                        <p:cTn dur="500"/>
                                        <p:tgtEl>
                                          <p:spTgt spid="3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500"/>
                                        <p:tgtEl>
                                          <p:spTgt spid="3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5"/>
                                        </p:tgtEl>
                                        <p:attrNameLst>
                                          <p:attrName>style.visibility</p:attrName>
                                        </p:attrNameLst>
                                      </p:cBhvr>
                                      <p:to>
                                        <p:strVal val="visible"/>
                                      </p:to>
                                    </p:set>
                                    <p:anim calcmode="lin" valueType="num">
                                      <p:cBhvr additive="base">
                                        <p:cTn dur="500"/>
                                        <p:tgtEl>
                                          <p:spTgt spid="29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96"/>
                                        </p:tgtEl>
                                        <p:attrNameLst>
                                          <p:attrName>style.visibility</p:attrName>
                                        </p:attrNameLst>
                                      </p:cBhvr>
                                      <p:to>
                                        <p:strVal val="visible"/>
                                      </p:to>
                                    </p:set>
                                    <p:anim calcmode="lin" valueType="num">
                                      <p:cBhvr additive="base">
                                        <p:cTn dur="500"/>
                                        <p:tgtEl>
                                          <p:spTgt spid="29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5410</dc:creator>
</cp:coreProperties>
</file>